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57" r:id="rId4"/>
    <p:sldId id="279" r:id="rId5"/>
    <p:sldId id="280" r:id="rId6"/>
    <p:sldId id="281" r:id="rId7"/>
    <p:sldId id="282" r:id="rId8"/>
    <p:sldId id="283" r:id="rId9"/>
    <p:sldId id="285" r:id="rId10"/>
    <p:sldId id="287" r:id="rId11"/>
    <p:sldId id="289" r:id="rId12"/>
    <p:sldId id="290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3" r:id="rId23"/>
    <p:sldId id="274" r:id="rId24"/>
    <p:sldId id="275" r:id="rId25"/>
    <p:sldId id="276" r:id="rId26"/>
    <p:sldId id="277" r:id="rId27"/>
    <p:sldId id="258" r:id="rId28"/>
    <p:sldId id="259" r:id="rId29"/>
    <p:sldId id="260" r:id="rId30"/>
    <p:sldId id="292" r:id="rId3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660"/>
  </p:normalViewPr>
  <p:slideViewPr>
    <p:cSldViewPr>
      <p:cViewPr>
        <p:scale>
          <a:sx n="66" d="100"/>
          <a:sy n="66" d="100"/>
        </p:scale>
        <p:origin x="-3222" y="-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95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97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81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75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59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15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87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61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445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0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19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88710-C873-4B8B-9068-983F2351B206}" type="datetimeFigureOut">
              <a:rPr kumimoji="1" lang="ja-JP" altLang="en-US" smtClean="0"/>
              <a:t>2018/2/22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F1829-CDE7-4430-A5A0-5B6C21E319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19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xmlns="" id="{863A6FF7-BA39-40E6-ADD0-1EAE9684391E}"/>
              </a:ext>
            </a:extLst>
          </p:cNvPr>
          <p:cNvGrpSpPr/>
          <p:nvPr/>
        </p:nvGrpSpPr>
        <p:grpSpPr>
          <a:xfrm>
            <a:off x="1485968" y="-1468512"/>
            <a:ext cx="6858000" cy="6888911"/>
            <a:chOff x="-7636569" y="-1285423"/>
            <a:chExt cx="6858000" cy="6888911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xmlns="" id="{46B61342-3B2C-407C-AC7D-9C77A754AC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22" t="-1890" r="90417" b="-1"/>
            <a:stretch/>
          </p:blipFill>
          <p:spPr>
            <a:xfrm>
              <a:off x="-6512180" y="-159544"/>
              <a:ext cx="1206714" cy="1162049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xmlns="" id="{C8E71F3D-F7ED-4CB1-8845-F09696E818CD}"/>
                </a:ext>
              </a:extLst>
            </p:cNvPr>
            <p:cNvSpPr/>
            <p:nvPr/>
          </p:nvSpPr>
          <p:spPr>
            <a:xfrm>
              <a:off x="-1923369" y="-1285423"/>
              <a:ext cx="1144800" cy="1144800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xmlns="" id="{EDD58AA4-07D1-4032-8104-C0E7B759AB32}"/>
                </a:ext>
              </a:extLst>
            </p:cNvPr>
            <p:cNvSpPr/>
            <p:nvPr/>
          </p:nvSpPr>
          <p:spPr>
            <a:xfrm>
              <a:off x="-4208649" y="-1285423"/>
              <a:ext cx="1144800" cy="1144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xmlns="" id="{50E91EFC-409B-462D-9B05-3DE36B614C6C}"/>
                </a:ext>
              </a:extLst>
            </p:cNvPr>
            <p:cNvSpPr/>
            <p:nvPr/>
          </p:nvSpPr>
          <p:spPr>
            <a:xfrm>
              <a:off x="-6493929" y="-1285423"/>
              <a:ext cx="1144800" cy="1144800"/>
            </a:xfrm>
            <a:prstGeom prst="rect">
              <a:avLst/>
            </a:prstGeom>
            <a:solidFill>
              <a:srgbClr val="A6A6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xmlns="" id="{845ADF3B-01B2-431B-B41B-E2103A3FA9E3}"/>
                </a:ext>
              </a:extLst>
            </p:cNvPr>
            <p:cNvSpPr/>
            <p:nvPr/>
          </p:nvSpPr>
          <p:spPr>
            <a:xfrm>
              <a:off x="-5351289" y="-1285423"/>
              <a:ext cx="1144800" cy="114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xmlns="" id="{9F9D4FDC-8AB3-4E64-813C-CE5298402542}"/>
                </a:ext>
              </a:extLst>
            </p:cNvPr>
            <p:cNvSpPr/>
            <p:nvPr/>
          </p:nvSpPr>
          <p:spPr>
            <a:xfrm>
              <a:off x="-3066009" y="-1285423"/>
              <a:ext cx="1144800" cy="1144800"/>
            </a:xfrm>
            <a:prstGeom prst="rect">
              <a:avLst/>
            </a:prstGeom>
            <a:solidFill>
              <a:schemeClr val="bg1">
                <a:lumMod val="75000"/>
                <a:alpha val="56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xmlns="" id="{0A87662B-3D7B-4EB6-83C9-EE2AD5E92EB5}"/>
                </a:ext>
              </a:extLst>
            </p:cNvPr>
            <p:cNvSpPr/>
            <p:nvPr/>
          </p:nvSpPr>
          <p:spPr>
            <a:xfrm>
              <a:off x="-7636569" y="-1285423"/>
              <a:ext cx="1144800" cy="1144800"/>
            </a:xfrm>
            <a:prstGeom prst="rect">
              <a:avLst/>
            </a:prstGeom>
            <a:solidFill>
              <a:srgbClr val="A6A6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xmlns="" id="{937BBA46-E98C-4065-8445-9AF0CB77A8EE}"/>
                </a:ext>
              </a:extLst>
            </p:cNvPr>
            <p:cNvSpPr/>
            <p:nvPr/>
          </p:nvSpPr>
          <p:spPr>
            <a:xfrm>
              <a:off x="-4208649" y="-136601"/>
              <a:ext cx="1144800" cy="1144800"/>
            </a:xfrm>
            <a:prstGeom prst="rect">
              <a:avLst/>
            </a:prstGeom>
            <a:solidFill>
              <a:srgbClr val="D0D0D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xmlns="" id="{1C23DA74-534B-4233-953F-0CCD261F9CD1}"/>
                </a:ext>
              </a:extLst>
            </p:cNvPr>
            <p:cNvSpPr/>
            <p:nvPr/>
          </p:nvSpPr>
          <p:spPr>
            <a:xfrm>
              <a:off x="-5351289" y="-136601"/>
              <a:ext cx="1144800" cy="1144800"/>
            </a:xfrm>
            <a:prstGeom prst="rect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xmlns="" id="{48A39B55-E525-466B-BFEE-A43DF402AF96}"/>
                </a:ext>
              </a:extLst>
            </p:cNvPr>
            <p:cNvSpPr/>
            <p:nvPr/>
          </p:nvSpPr>
          <p:spPr>
            <a:xfrm>
              <a:off x="-3066009" y="-136601"/>
              <a:ext cx="1144800" cy="1144800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xmlns="" id="{4D0C999D-90B4-4803-864F-C1D4D664C026}"/>
                </a:ext>
              </a:extLst>
            </p:cNvPr>
            <p:cNvSpPr/>
            <p:nvPr/>
          </p:nvSpPr>
          <p:spPr>
            <a:xfrm>
              <a:off x="-7636569" y="-136601"/>
              <a:ext cx="1144800" cy="1144800"/>
            </a:xfrm>
            <a:prstGeom prst="rect">
              <a:avLst/>
            </a:prstGeom>
            <a:solidFill>
              <a:srgbClr val="A6A6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xmlns="" id="{A6AEDD42-1F44-4C14-970A-9DA48E6D5506}"/>
                </a:ext>
              </a:extLst>
            </p:cNvPr>
            <p:cNvSpPr/>
            <p:nvPr/>
          </p:nvSpPr>
          <p:spPr>
            <a:xfrm>
              <a:off x="-4208649" y="1012221"/>
              <a:ext cx="1144800" cy="1144800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xmlns="" id="{F9219DCF-85CF-4468-A7D6-69B2C8FD17BB}"/>
                </a:ext>
              </a:extLst>
            </p:cNvPr>
            <p:cNvSpPr/>
            <p:nvPr/>
          </p:nvSpPr>
          <p:spPr>
            <a:xfrm>
              <a:off x="-6493929" y="1012221"/>
              <a:ext cx="1144800" cy="1144800"/>
            </a:xfrm>
            <a:prstGeom prst="rect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xmlns="" id="{45D674DE-A72C-49D4-A17F-C08F90CFA79E}"/>
                </a:ext>
              </a:extLst>
            </p:cNvPr>
            <p:cNvSpPr/>
            <p:nvPr/>
          </p:nvSpPr>
          <p:spPr>
            <a:xfrm>
              <a:off x="-5351289" y="1012221"/>
              <a:ext cx="1144800" cy="1144800"/>
            </a:xfrm>
            <a:prstGeom prst="rect">
              <a:avLst/>
            </a:prstGeom>
            <a:solidFill>
              <a:srgbClr val="D0D0D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xmlns="" id="{D0305C29-D2EC-4CBC-A805-4A41E72BF795}"/>
                </a:ext>
              </a:extLst>
            </p:cNvPr>
            <p:cNvSpPr/>
            <p:nvPr/>
          </p:nvSpPr>
          <p:spPr>
            <a:xfrm>
              <a:off x="-7636569" y="1012221"/>
              <a:ext cx="1144800" cy="1144800"/>
            </a:xfrm>
            <a:prstGeom prst="rect">
              <a:avLst/>
            </a:prstGeom>
            <a:solidFill>
              <a:srgbClr val="A6A6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xmlns="" id="{9F9C9499-86B9-4BE3-99B1-06BD2AA6A270}"/>
                </a:ext>
              </a:extLst>
            </p:cNvPr>
            <p:cNvSpPr/>
            <p:nvPr/>
          </p:nvSpPr>
          <p:spPr>
            <a:xfrm>
              <a:off x="-6493929" y="2161043"/>
              <a:ext cx="1144800" cy="1144800"/>
            </a:xfrm>
            <a:prstGeom prst="rect">
              <a:avLst/>
            </a:prstGeom>
            <a:solidFill>
              <a:srgbClr val="D0D0D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xmlns="" id="{27C27D48-EF7C-48EF-A522-66F71D9F728D}"/>
                </a:ext>
              </a:extLst>
            </p:cNvPr>
            <p:cNvSpPr/>
            <p:nvPr/>
          </p:nvSpPr>
          <p:spPr>
            <a:xfrm>
              <a:off x="-5351289" y="2161043"/>
              <a:ext cx="1144800" cy="1144800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xmlns="" id="{55A48C90-70B4-49AB-8705-25B7FE3FF3BC}"/>
                </a:ext>
              </a:extLst>
            </p:cNvPr>
            <p:cNvSpPr/>
            <p:nvPr/>
          </p:nvSpPr>
          <p:spPr>
            <a:xfrm>
              <a:off x="-7636569" y="2161043"/>
              <a:ext cx="1144800" cy="1144800"/>
            </a:xfrm>
            <a:prstGeom prst="rect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xmlns="" id="{E6C37AFB-C67B-4E35-BE63-C151964A4609}"/>
                </a:ext>
              </a:extLst>
            </p:cNvPr>
            <p:cNvSpPr/>
            <p:nvPr/>
          </p:nvSpPr>
          <p:spPr>
            <a:xfrm>
              <a:off x="-6493929" y="3309865"/>
              <a:ext cx="1144800" cy="1144800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xmlns="" id="{2BB9D496-6AB8-43AE-A04A-446046D91DD3}"/>
                </a:ext>
              </a:extLst>
            </p:cNvPr>
            <p:cNvSpPr/>
            <p:nvPr/>
          </p:nvSpPr>
          <p:spPr>
            <a:xfrm>
              <a:off x="-7636569" y="3309865"/>
              <a:ext cx="1144800" cy="1144800"/>
            </a:xfrm>
            <a:prstGeom prst="rect">
              <a:avLst/>
            </a:prstGeom>
            <a:solidFill>
              <a:srgbClr val="D0D0D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xmlns="" id="{ED60AD0B-5AB4-425A-BF35-E60027028BDF}"/>
                </a:ext>
              </a:extLst>
            </p:cNvPr>
            <p:cNvSpPr/>
            <p:nvPr/>
          </p:nvSpPr>
          <p:spPr>
            <a:xfrm>
              <a:off x="-7636569" y="4458688"/>
              <a:ext cx="1144800" cy="1144800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xmlns="" id="{7FCE1C88-2703-4F39-85A4-745CF9C7A450}"/>
              </a:ext>
            </a:extLst>
          </p:cNvPr>
          <p:cNvGrpSpPr/>
          <p:nvPr/>
        </p:nvGrpSpPr>
        <p:grpSpPr>
          <a:xfrm>
            <a:off x="3267059" y="3452815"/>
            <a:ext cx="5076911" cy="4986672"/>
            <a:chOff x="1777527" y="4925468"/>
            <a:chExt cx="5076911" cy="4986672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xmlns="" id="{247CB7D7-3D86-49D4-AE0C-FBD06B478882}"/>
                </a:ext>
              </a:extLst>
            </p:cNvPr>
            <p:cNvSpPr/>
            <p:nvPr/>
          </p:nvSpPr>
          <p:spPr>
            <a:xfrm rot="10800000">
              <a:off x="4315988" y="8665467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xmlns="" id="{3BFD39CA-A460-4106-B5C5-E7AFFCD76FF2}"/>
                </a:ext>
              </a:extLst>
            </p:cNvPr>
            <p:cNvSpPr/>
            <p:nvPr/>
          </p:nvSpPr>
          <p:spPr>
            <a:xfrm rot="10800000">
              <a:off x="3046758" y="8665473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xmlns="" id="{87DC55FE-96F5-4603-B5C8-DDD7D9A68DE9}"/>
                </a:ext>
              </a:extLst>
            </p:cNvPr>
            <p:cNvSpPr/>
            <p:nvPr/>
          </p:nvSpPr>
          <p:spPr>
            <a:xfrm rot="10800000">
              <a:off x="1777527" y="8665473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xmlns="" id="{A410FEFF-2E98-417B-B12C-3DC654CB090D}"/>
                </a:ext>
              </a:extLst>
            </p:cNvPr>
            <p:cNvSpPr/>
            <p:nvPr/>
          </p:nvSpPr>
          <p:spPr>
            <a:xfrm rot="10800000">
              <a:off x="5585213" y="8665471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xmlns="" id="{1FA92A53-24D7-4CCE-AC8C-892D429EF67F}"/>
                </a:ext>
              </a:extLst>
            </p:cNvPr>
            <p:cNvSpPr/>
            <p:nvPr/>
          </p:nvSpPr>
          <p:spPr>
            <a:xfrm rot="10800000">
              <a:off x="4315988" y="7418802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xmlns="" id="{1AA0E1CA-7D33-4EC8-B999-B13F03328877}"/>
                </a:ext>
              </a:extLst>
            </p:cNvPr>
            <p:cNvSpPr/>
            <p:nvPr/>
          </p:nvSpPr>
          <p:spPr>
            <a:xfrm rot="10800000">
              <a:off x="3046763" y="7418802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xmlns="" id="{B1E73187-C6A7-4239-A013-AB2889E9168E}"/>
                </a:ext>
              </a:extLst>
            </p:cNvPr>
            <p:cNvSpPr/>
            <p:nvPr/>
          </p:nvSpPr>
          <p:spPr>
            <a:xfrm rot="10800000">
              <a:off x="5585215" y="7418804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xmlns="" id="{23CC87D1-DA9B-4D41-81C8-C56D3BA6D1FF}"/>
                </a:ext>
              </a:extLst>
            </p:cNvPr>
            <p:cNvSpPr/>
            <p:nvPr/>
          </p:nvSpPr>
          <p:spPr>
            <a:xfrm rot="10800000">
              <a:off x="5585215" y="6172137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xmlns="" id="{146857C6-65B3-4593-94E3-42FEB1DAEB69}"/>
                </a:ext>
              </a:extLst>
            </p:cNvPr>
            <p:cNvSpPr/>
            <p:nvPr/>
          </p:nvSpPr>
          <p:spPr>
            <a:xfrm rot="10800000">
              <a:off x="4315990" y="6172137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xmlns="" id="{709167A8-956A-4E31-8325-01BA3182A134}"/>
                </a:ext>
              </a:extLst>
            </p:cNvPr>
            <p:cNvSpPr/>
            <p:nvPr/>
          </p:nvSpPr>
          <p:spPr>
            <a:xfrm rot="10800000">
              <a:off x="5585215" y="4925468"/>
              <a:ext cx="1269223" cy="1246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xmlns="" id="{8D3D255C-8549-4F76-B243-382C7A42D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002" y="7246485"/>
            <a:ext cx="1139337" cy="1139337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xmlns="" id="{013FB325-9768-4D1E-9A2F-B900DCB73B3B}"/>
              </a:ext>
            </a:extLst>
          </p:cNvPr>
          <p:cNvGrpSpPr/>
          <p:nvPr/>
        </p:nvGrpSpPr>
        <p:grpSpPr>
          <a:xfrm>
            <a:off x="4505503" y="7266887"/>
            <a:ext cx="1649650" cy="896785"/>
            <a:chOff x="2276196" y="8609365"/>
            <a:chExt cx="1649650" cy="896785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xmlns="" id="{24A5C1EA-721D-461D-BF23-AF49580B28E9}"/>
                </a:ext>
              </a:extLst>
            </p:cNvPr>
            <p:cNvSpPr txBox="1"/>
            <p:nvPr/>
          </p:nvSpPr>
          <p:spPr>
            <a:xfrm>
              <a:off x="2435557" y="9090652"/>
              <a:ext cx="1490289" cy="415498"/>
            </a:xfrm>
            <a:prstGeom prst="rect">
              <a:avLst/>
            </a:prstGeom>
            <a:noFill/>
            <a:effectLst>
              <a:glow rad="50800">
                <a:schemeClr val="bg1"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※LINE</a:t>
              </a:r>
              <a:r>
                <a:rPr kumimoji="1" lang="ja-JP" altLang="en-US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kumimoji="1" lang="en-US" altLang="ja-JP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QR</a:t>
              </a:r>
              <a:r>
                <a:rPr kumimoji="1" lang="ja-JP" altLang="en-US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コードリーダー</a:t>
              </a:r>
              <a:endParaRPr kumimoji="1" lang="en-US" altLang="ja-JP" sz="700" dirty="0">
                <a:effectLst>
                  <a:glow rad="508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kumimoji="1" lang="ja-JP" altLang="en-US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　　　　　</a:t>
              </a:r>
              <a:r>
                <a:rPr kumimoji="1" lang="en-US" altLang="ja-JP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(</a:t>
              </a:r>
              <a:r>
                <a:rPr kumimoji="1" lang="ja-JP" altLang="en-US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友達追加機能</a:t>
              </a:r>
              <a:r>
                <a:rPr kumimoji="1" lang="en-US" altLang="ja-JP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)</a:t>
              </a:r>
            </a:p>
            <a:p>
              <a:pPr algn="r"/>
              <a:r>
                <a:rPr kumimoji="1" lang="ja-JP" altLang="en-US" sz="700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でも読み取ることができます。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xmlns="" id="{7411DE77-AC6C-4975-A93C-AE564BE0A049}"/>
                </a:ext>
              </a:extLst>
            </p:cNvPr>
            <p:cNvSpPr txBox="1"/>
            <p:nvPr/>
          </p:nvSpPr>
          <p:spPr>
            <a:xfrm>
              <a:off x="2394103" y="8609365"/>
              <a:ext cx="1310626" cy="523220"/>
            </a:xfrm>
            <a:prstGeom prst="rect">
              <a:avLst/>
            </a:prstGeom>
            <a:noFill/>
            <a:effectLst>
              <a:glow rad="50800">
                <a:schemeClr val="bg1"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ja-JP" altLang="en-US" sz="1400" b="1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アクセスは</a:t>
              </a:r>
              <a:endParaRPr kumimoji="1" lang="en-US" altLang="ja-JP" sz="1400" b="1" dirty="0">
                <a:effectLst>
                  <a:glow rad="508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r"/>
              <a:r>
                <a:rPr kumimoji="1" lang="ja-JP" altLang="en-US" sz="1400" b="1" dirty="0">
                  <a:effectLst>
                    <a:glow rad="50800">
                      <a:schemeClr val="bg1"/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こちらから</a:t>
              </a:r>
            </a:p>
          </p:txBody>
        </p:sp>
        <p:sp>
          <p:nvSpPr>
            <p:cNvPr id="41" name="矢印: 下 68">
              <a:extLst>
                <a:ext uri="{FF2B5EF4-FFF2-40B4-BE49-F238E27FC236}">
                  <a16:creationId xmlns:a16="http://schemas.microsoft.com/office/drawing/2014/main" xmlns="" id="{AD8C66BE-9B4C-4344-B110-6DCC2F6AA9CA}"/>
                </a:ext>
              </a:extLst>
            </p:cNvPr>
            <p:cNvSpPr/>
            <p:nvPr/>
          </p:nvSpPr>
          <p:spPr>
            <a:xfrm rot="5400000">
              <a:off x="2215881" y="8711614"/>
              <a:ext cx="439353" cy="318723"/>
            </a:xfrm>
            <a:prstGeom prst="downArrow">
              <a:avLst>
                <a:gd name="adj1" fmla="val 63875"/>
                <a:gd name="adj2" fmla="val 50000"/>
              </a:avLst>
            </a:prstGeom>
            <a:solidFill>
              <a:schemeClr val="tx1"/>
            </a:solidFill>
            <a:ln>
              <a:noFill/>
            </a:ln>
            <a:effectLst>
              <a:glow rad="50800">
                <a:schemeClr val="bg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ffectLst>
                  <a:glow rad="50800">
                    <a:schemeClr val="bg1"/>
                  </a:glow>
                </a:effectLst>
              </a:endParaRPr>
            </a:p>
          </p:txBody>
        </p:sp>
      </p:grpSp>
      <p:pic>
        <p:nvPicPr>
          <p:cNvPr id="42" name="図 41">
            <a:extLst>
              <a:ext uri="{FF2B5EF4-FFF2-40B4-BE49-F238E27FC236}">
                <a16:creationId xmlns:a16="http://schemas.microsoft.com/office/drawing/2014/main" xmlns="" id="{930F178A-2F2B-42CD-A375-427B45427B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" t="-2567" r="1" b="-1"/>
          <a:stretch/>
        </p:blipFill>
        <p:spPr>
          <a:xfrm>
            <a:off x="3774812" y="-233742"/>
            <a:ext cx="3412111" cy="349383"/>
          </a:xfrm>
          <a:prstGeom prst="rect">
            <a:avLst/>
          </a:prstGeom>
          <a:effectLst>
            <a:glow rad="50800">
              <a:srgbClr val="474747"/>
            </a:glow>
          </a:effectLst>
        </p:spPr>
      </p:pic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xmlns="" id="{775F91D5-BBB0-46D4-8B63-EEED261D56C7}"/>
              </a:ext>
            </a:extLst>
          </p:cNvPr>
          <p:cNvCxnSpPr>
            <a:cxnSpLocks/>
          </p:cNvCxnSpPr>
          <p:nvPr/>
        </p:nvCxnSpPr>
        <p:spPr>
          <a:xfrm>
            <a:off x="2061931" y="3277115"/>
            <a:ext cx="6285601" cy="1"/>
          </a:xfrm>
          <a:prstGeom prst="line">
            <a:avLst/>
          </a:prstGeom>
          <a:ln w="3492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xmlns="" id="{8AF335EC-F0F0-40C8-A6F4-992055757988}"/>
              </a:ext>
            </a:extLst>
          </p:cNvPr>
          <p:cNvSpPr txBox="1"/>
          <p:nvPr/>
        </p:nvSpPr>
        <p:spPr>
          <a:xfrm>
            <a:off x="2073697" y="25179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dirty="0" smtClean="0">
                <a:ln w="19050">
                  <a:noFill/>
                </a:ln>
                <a:solidFill>
                  <a:srgbClr val="4F4F4F"/>
                </a:solidFill>
                <a:effectLst>
                  <a:glow rad="635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複式簿記の指導</a:t>
            </a:r>
            <a:endParaRPr kumimoji="1" lang="ja-JP" altLang="en-US" sz="4800" dirty="0">
              <a:ln w="19050">
                <a:noFill/>
              </a:ln>
              <a:solidFill>
                <a:srgbClr val="4F4F4F"/>
              </a:solidFill>
              <a:effectLst>
                <a:glow rad="63500">
                  <a:schemeClr val="bg1"/>
                </a:glow>
              </a:effectLst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xmlns="" id="{F3254CAC-3070-42EE-9D74-B7B20BC8D94E}"/>
              </a:ext>
            </a:extLst>
          </p:cNvPr>
          <p:cNvSpPr txBox="1"/>
          <p:nvPr/>
        </p:nvSpPr>
        <p:spPr>
          <a:xfrm>
            <a:off x="2061931" y="342928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 smtClean="0">
                <a:ln w="19050">
                  <a:noFill/>
                </a:ln>
                <a:solidFill>
                  <a:srgbClr val="4F4F4F"/>
                </a:solidFill>
                <a:effectLst>
                  <a:glow rad="1270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佐賀県講習会</a:t>
            </a:r>
            <a:endParaRPr kumimoji="1" lang="ja-JP" altLang="en-US" sz="3600" dirty="0">
              <a:ln w="19050">
                <a:noFill/>
              </a:ln>
              <a:solidFill>
                <a:srgbClr val="4F4F4F"/>
              </a:solidFill>
              <a:effectLst>
                <a:glow rad="127000">
                  <a:schemeClr val="bg1"/>
                </a:glow>
              </a:effectLst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xmlns="" id="{C41D065B-7BF0-4363-9885-775DDB4E39A0}"/>
              </a:ext>
            </a:extLst>
          </p:cNvPr>
          <p:cNvSpPr txBox="1"/>
          <p:nvPr/>
        </p:nvSpPr>
        <p:spPr>
          <a:xfrm>
            <a:off x="3866520" y="639453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dirty="0">
                <a:ln w="19050">
                  <a:noFill/>
                </a:ln>
                <a:effectLst>
                  <a:glow rad="635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講義資料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xmlns="" id="{F3047BC6-7B08-4635-A166-74D340039BA2}"/>
              </a:ext>
            </a:extLst>
          </p:cNvPr>
          <p:cNvSpPr txBox="1"/>
          <p:nvPr/>
        </p:nvSpPr>
        <p:spPr>
          <a:xfrm>
            <a:off x="3853695" y="182945"/>
            <a:ext cx="3903633" cy="584775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2018</a:t>
            </a:r>
            <a:r>
              <a:rPr kumimoji="1" lang="ja-JP" altLang="en-US" sz="3200" dirty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年</a:t>
            </a:r>
            <a:r>
              <a:rPr kumimoji="1" lang="en-US" altLang="ja-JP" sz="3200" dirty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2</a:t>
            </a:r>
            <a:r>
              <a:rPr kumimoji="1" lang="ja-JP" altLang="en-US" sz="3200" dirty="0" smtClean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月</a:t>
            </a:r>
            <a:r>
              <a:rPr kumimoji="1" lang="en-US" altLang="ja-JP" sz="3200" dirty="0" smtClean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20</a:t>
            </a:r>
            <a:r>
              <a:rPr kumimoji="1" lang="ja-JP" altLang="en-US" sz="3200" dirty="0" smtClean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日</a:t>
            </a:r>
            <a:r>
              <a:rPr kumimoji="1" lang="en-US" altLang="ja-JP" sz="3200" dirty="0" smtClean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(</a:t>
            </a:r>
            <a:r>
              <a:rPr kumimoji="1" lang="ja-JP" altLang="en-US" sz="3200" dirty="0" smtClean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火</a:t>
            </a:r>
            <a:r>
              <a:rPr kumimoji="1" lang="en-US" altLang="ja-JP" sz="3200" dirty="0" smtClean="0">
                <a:ln w="190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)</a:t>
            </a:r>
            <a:endParaRPr kumimoji="1" lang="ja-JP" altLang="en-US" sz="3200" dirty="0">
              <a:ln w="19050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glow rad="101600">
                  <a:schemeClr val="bg1"/>
                </a:glow>
              </a:effectLst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7939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588" y="-306926"/>
            <a:ext cx="936104" cy="522444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正確な知識の</a:t>
            </a:r>
            <a:endParaRPr kumimoji="1"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インプット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293805" y="-315415"/>
            <a:ext cx="936104" cy="340977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講義</a:t>
            </a:r>
            <a:endParaRPr kumimoji="1" lang="en-US" altLang="ja-JP" sz="1000" dirty="0" smtClean="0">
              <a:solidFill>
                <a:schemeClr val="tx1"/>
              </a:solidFill>
            </a:endParaRPr>
          </a:p>
          <a:p>
            <a:pPr algn="ctr"/>
            <a:endParaRPr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＋</a:t>
            </a:r>
            <a:endParaRPr kumimoji="1" lang="en-US" altLang="ja-JP" sz="1000" dirty="0" smtClean="0">
              <a:solidFill>
                <a:schemeClr val="tx1"/>
              </a:solidFill>
            </a:endParaRPr>
          </a:p>
          <a:p>
            <a:pPr algn="ctr"/>
            <a:endParaRPr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例題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293805" y="3496914"/>
            <a:ext cx="936104" cy="142060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確認問題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293805" y="5320258"/>
            <a:ext cx="936104" cy="18960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</a:rPr>
              <a:t>過去</a:t>
            </a:r>
            <a:r>
              <a:rPr kumimoji="1" lang="ja-JP" altLang="en-US" sz="1000" dirty="0" smtClean="0">
                <a:solidFill>
                  <a:schemeClr val="tx1"/>
                </a:solidFill>
              </a:rPr>
              <a:t>問題</a:t>
            </a:r>
            <a:endParaRPr kumimoji="1" lang="en-US" altLang="ja-JP" sz="1000" dirty="0" smtClean="0">
              <a:solidFill>
                <a:schemeClr val="tx1"/>
              </a:solidFill>
            </a:endParaRPr>
          </a:p>
          <a:p>
            <a:pPr algn="ctr"/>
            <a:endParaRPr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</a:rPr>
              <a:t>＋</a:t>
            </a:r>
            <a:endParaRPr lang="en-US" altLang="ja-JP" sz="1000" dirty="0" smtClean="0">
              <a:solidFill>
                <a:schemeClr val="tx1"/>
              </a:solidFill>
            </a:endParaRPr>
          </a:p>
          <a:p>
            <a:pPr algn="ctr"/>
            <a:endParaRPr kumimoji="1"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 smtClean="0">
                <a:solidFill>
                  <a:schemeClr val="tx1"/>
                </a:solidFill>
              </a:rPr>
              <a:t>模擬</a:t>
            </a:r>
            <a:r>
              <a:rPr lang="ja-JP" altLang="en-US" sz="1000" dirty="0">
                <a:solidFill>
                  <a:schemeClr val="tx1"/>
                </a:solidFill>
              </a:rPr>
              <a:t>問題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588" y="5320258"/>
            <a:ext cx="936104" cy="18960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</a:rPr>
              <a:t>迅速な</a:t>
            </a:r>
            <a:endParaRPr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アウトプット</a:t>
            </a:r>
          </a:p>
        </p:txBody>
      </p:sp>
      <p:sp>
        <p:nvSpPr>
          <p:cNvPr id="13" name="円/楕円 12"/>
          <p:cNvSpPr/>
          <p:nvPr/>
        </p:nvSpPr>
        <p:spPr>
          <a:xfrm>
            <a:off x="4582715" y="374631"/>
            <a:ext cx="864096" cy="50405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</a:rPr>
              <a:t>導　入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4582715" y="2280850"/>
            <a:ext cx="864096" cy="50405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 smtClean="0">
                <a:solidFill>
                  <a:schemeClr val="tx1"/>
                </a:solidFill>
              </a:rPr>
              <a:t>各論点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17" name="直線コネクタ 16"/>
          <p:cNvCxnSpPr>
            <a:stCxn id="2" idx="3"/>
            <a:endCxn id="5" idx="1"/>
          </p:cNvCxnSpPr>
          <p:nvPr/>
        </p:nvCxnSpPr>
        <p:spPr>
          <a:xfrm flipV="1">
            <a:off x="937692" y="1389473"/>
            <a:ext cx="1356113" cy="9158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>
            <a:stCxn id="2" idx="3"/>
            <a:endCxn id="6" idx="1"/>
          </p:cNvCxnSpPr>
          <p:nvPr/>
        </p:nvCxnSpPr>
        <p:spPr>
          <a:xfrm>
            <a:off x="937692" y="2305298"/>
            <a:ext cx="1356113" cy="190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>
            <a:endCxn id="7" idx="1"/>
          </p:cNvCxnSpPr>
          <p:nvPr/>
        </p:nvCxnSpPr>
        <p:spPr>
          <a:xfrm>
            <a:off x="937692" y="6268301"/>
            <a:ext cx="13561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>
            <a:stCxn id="5" idx="3"/>
            <a:endCxn id="13" idx="2"/>
          </p:cNvCxnSpPr>
          <p:nvPr/>
        </p:nvCxnSpPr>
        <p:spPr>
          <a:xfrm flipV="1">
            <a:off x="3229909" y="626659"/>
            <a:ext cx="1352806" cy="7628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>
            <a:stCxn id="5" idx="3"/>
            <a:endCxn id="14" idx="2"/>
          </p:cNvCxnSpPr>
          <p:nvPr/>
        </p:nvCxnSpPr>
        <p:spPr>
          <a:xfrm>
            <a:off x="3229909" y="1389473"/>
            <a:ext cx="1352806" cy="11434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角丸四角形 29"/>
          <p:cNvSpPr/>
          <p:nvPr/>
        </p:nvSpPr>
        <p:spPr>
          <a:xfrm>
            <a:off x="6834233" y="-315416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chemeClr val="tx1"/>
                </a:solidFill>
              </a:rPr>
              <a:t>①　簿記の目的を明確にする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6834232" y="446639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 smtClean="0">
                <a:solidFill>
                  <a:schemeClr val="tx1"/>
                </a:solidFill>
              </a:rPr>
              <a:t>②　複式簿記の原理に慣れる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6834233" y="1204806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 smtClean="0">
                <a:solidFill>
                  <a:schemeClr val="tx1"/>
                </a:solidFill>
              </a:rPr>
              <a:t>③　複式簿記の一巡を体得する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6834232" y="3496913"/>
            <a:ext cx="1914231" cy="55547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 smtClean="0">
                <a:solidFill>
                  <a:schemeClr val="tx1"/>
                </a:solidFill>
              </a:rPr>
              <a:t>①　講義内容を覚えていないと</a:t>
            </a:r>
            <a:endParaRPr lang="en-US" altLang="ja-JP" sz="1000" dirty="0" smtClean="0">
              <a:solidFill>
                <a:schemeClr val="tx1"/>
              </a:solidFill>
            </a:endParaRPr>
          </a:p>
          <a:p>
            <a:r>
              <a:rPr lang="ja-JP" altLang="en-US" sz="1000" dirty="0" smtClean="0">
                <a:solidFill>
                  <a:schemeClr val="tx1"/>
                </a:solidFill>
              </a:rPr>
              <a:t>       ころ、理解が不足している</a:t>
            </a:r>
            <a:endParaRPr lang="en-US" altLang="ja-JP" sz="1000" dirty="0" smtClean="0">
              <a:solidFill>
                <a:schemeClr val="tx1"/>
              </a:solidFill>
            </a:endParaRPr>
          </a:p>
          <a:p>
            <a:r>
              <a:rPr lang="en-US" altLang="ja-JP" sz="1000" dirty="0">
                <a:solidFill>
                  <a:schemeClr val="tx1"/>
                </a:solidFill>
              </a:rPr>
              <a:t> </a:t>
            </a:r>
            <a:r>
              <a:rPr lang="en-US" altLang="ja-JP" sz="1000" dirty="0" smtClean="0">
                <a:solidFill>
                  <a:schemeClr val="tx1"/>
                </a:solidFill>
              </a:rPr>
              <a:t>      </a:t>
            </a:r>
            <a:r>
              <a:rPr lang="ja-JP" altLang="en-US" sz="1000" dirty="0" smtClean="0">
                <a:solidFill>
                  <a:schemeClr val="tx1"/>
                </a:solidFill>
              </a:rPr>
              <a:t>ところを見つける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36" name="直線コネクタ 35"/>
          <p:cNvCxnSpPr>
            <a:stCxn id="13" idx="6"/>
            <a:endCxn id="30" idx="1"/>
          </p:cNvCxnSpPr>
          <p:nvPr/>
        </p:nvCxnSpPr>
        <p:spPr>
          <a:xfrm flipV="1">
            <a:off x="5446811" y="-135396"/>
            <a:ext cx="1387422" cy="762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>
            <a:stCxn id="13" idx="6"/>
            <a:endCxn id="32" idx="1"/>
          </p:cNvCxnSpPr>
          <p:nvPr/>
        </p:nvCxnSpPr>
        <p:spPr>
          <a:xfrm>
            <a:off x="5446811" y="626659"/>
            <a:ext cx="13874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>
            <a:stCxn id="13" idx="6"/>
            <a:endCxn id="33" idx="1"/>
          </p:cNvCxnSpPr>
          <p:nvPr/>
        </p:nvCxnSpPr>
        <p:spPr>
          <a:xfrm>
            <a:off x="5446811" y="626659"/>
            <a:ext cx="1387422" cy="758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角丸四角形 44"/>
          <p:cNvSpPr/>
          <p:nvPr/>
        </p:nvSpPr>
        <p:spPr>
          <a:xfrm>
            <a:off x="6834231" y="5320258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 smtClean="0">
                <a:solidFill>
                  <a:schemeClr val="tx1"/>
                </a:solidFill>
              </a:rPr>
              <a:t>①　出題の傾向を把握する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角丸四角形 45"/>
          <p:cNvSpPr/>
          <p:nvPr/>
        </p:nvSpPr>
        <p:spPr>
          <a:xfrm>
            <a:off x="6834232" y="6092585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 smtClean="0">
                <a:solidFill>
                  <a:schemeClr val="tx1"/>
                </a:solidFill>
              </a:rPr>
              <a:t>②　時間の配分を練習する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角丸四角形 46"/>
          <p:cNvSpPr/>
          <p:nvPr/>
        </p:nvSpPr>
        <p:spPr>
          <a:xfrm>
            <a:off x="6834231" y="6856304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 smtClean="0">
                <a:solidFill>
                  <a:schemeClr val="tx1"/>
                </a:solidFill>
              </a:rPr>
              <a:t>③　苦手な論点を見つける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48" name="直線コネクタ 47"/>
          <p:cNvCxnSpPr>
            <a:stCxn id="7" idx="3"/>
            <a:endCxn id="45" idx="1"/>
          </p:cNvCxnSpPr>
          <p:nvPr/>
        </p:nvCxnSpPr>
        <p:spPr>
          <a:xfrm flipV="1">
            <a:off x="3229909" y="5500278"/>
            <a:ext cx="3604322" cy="7680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>
            <a:stCxn id="7" idx="3"/>
            <a:endCxn id="46" idx="1"/>
          </p:cNvCxnSpPr>
          <p:nvPr/>
        </p:nvCxnSpPr>
        <p:spPr>
          <a:xfrm>
            <a:off x="3229909" y="6268301"/>
            <a:ext cx="3604323" cy="43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>
            <a:stCxn id="7" idx="3"/>
            <a:endCxn id="47" idx="1"/>
          </p:cNvCxnSpPr>
          <p:nvPr/>
        </p:nvCxnSpPr>
        <p:spPr>
          <a:xfrm>
            <a:off x="3229909" y="6268301"/>
            <a:ext cx="3604322" cy="7680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>
            <a:stCxn id="6" idx="3"/>
            <a:endCxn id="34" idx="1"/>
          </p:cNvCxnSpPr>
          <p:nvPr/>
        </p:nvCxnSpPr>
        <p:spPr>
          <a:xfrm flipV="1">
            <a:off x="3229909" y="3774648"/>
            <a:ext cx="3604323" cy="4325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>
            <a:stCxn id="6" idx="3"/>
            <a:endCxn id="252" idx="1"/>
          </p:cNvCxnSpPr>
          <p:nvPr/>
        </p:nvCxnSpPr>
        <p:spPr>
          <a:xfrm>
            <a:off x="3229909" y="4207218"/>
            <a:ext cx="3604321" cy="5302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/>
          <p:cNvCxnSpPr>
            <a:stCxn id="2" idx="2"/>
            <a:endCxn id="11" idx="0"/>
          </p:cNvCxnSpPr>
          <p:nvPr/>
        </p:nvCxnSpPr>
        <p:spPr>
          <a:xfrm>
            <a:off x="469640" y="4917522"/>
            <a:ext cx="0" cy="4027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角丸四角形 104"/>
          <p:cNvSpPr/>
          <p:nvPr/>
        </p:nvSpPr>
        <p:spPr>
          <a:xfrm>
            <a:off x="6834232" y="1971396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chemeClr val="tx1"/>
                </a:solidFill>
              </a:rPr>
              <a:t>①　複式簿記の一巡をベースに</a:t>
            </a:r>
            <a:endParaRPr kumimoji="1" lang="en-US" altLang="ja-JP" sz="1000" dirty="0" smtClean="0">
              <a:solidFill>
                <a:schemeClr val="tx1"/>
              </a:solidFill>
            </a:endParaRPr>
          </a:p>
          <a:p>
            <a:r>
              <a:rPr lang="ja-JP" altLang="en-US" sz="1000" dirty="0" smtClean="0">
                <a:solidFill>
                  <a:schemeClr val="tx1"/>
                </a:solidFill>
              </a:rPr>
              <a:t>       流れを意識して学ぶ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106" name="直線コネクタ 105"/>
          <p:cNvCxnSpPr>
            <a:stCxn id="14" idx="6"/>
            <a:endCxn id="105" idx="1"/>
          </p:cNvCxnSpPr>
          <p:nvPr/>
        </p:nvCxnSpPr>
        <p:spPr>
          <a:xfrm flipV="1">
            <a:off x="5446811" y="2151416"/>
            <a:ext cx="1387421" cy="3814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角丸四角形 108"/>
          <p:cNvSpPr/>
          <p:nvPr/>
        </p:nvSpPr>
        <p:spPr>
          <a:xfrm>
            <a:off x="6834233" y="2734320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chemeClr val="tx1"/>
                </a:solidFill>
              </a:rPr>
              <a:t>②　考え方を徹底的に理解する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cxnSp>
        <p:nvCxnSpPr>
          <p:cNvPr id="110" name="直線コネクタ 109"/>
          <p:cNvCxnSpPr>
            <a:stCxn id="14" idx="6"/>
            <a:endCxn id="109" idx="1"/>
          </p:cNvCxnSpPr>
          <p:nvPr/>
        </p:nvCxnSpPr>
        <p:spPr>
          <a:xfrm>
            <a:off x="5446811" y="2532878"/>
            <a:ext cx="1387422" cy="3814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角丸四角形 251"/>
          <p:cNvSpPr/>
          <p:nvPr/>
        </p:nvSpPr>
        <p:spPr>
          <a:xfrm>
            <a:off x="6834230" y="4557481"/>
            <a:ext cx="1914231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>
                <a:solidFill>
                  <a:schemeClr val="tx1"/>
                </a:solidFill>
              </a:rPr>
              <a:t>②　反復して演習することで知</a:t>
            </a:r>
            <a:endParaRPr lang="en-US" altLang="ja-JP" sz="1000" dirty="0">
              <a:solidFill>
                <a:schemeClr val="tx1"/>
              </a:solidFill>
            </a:endParaRPr>
          </a:p>
          <a:p>
            <a:r>
              <a:rPr lang="en-US" altLang="ja-JP" sz="1000" dirty="0">
                <a:solidFill>
                  <a:schemeClr val="tx1"/>
                </a:solidFill>
              </a:rPr>
              <a:t>        </a:t>
            </a:r>
            <a:r>
              <a:rPr lang="ja-JP" altLang="en-US" sz="1000" dirty="0">
                <a:solidFill>
                  <a:schemeClr val="tx1"/>
                </a:solidFill>
              </a:rPr>
              <a:t>識を定着させる</a:t>
            </a:r>
          </a:p>
        </p:txBody>
      </p:sp>
    </p:spTree>
    <p:extLst>
      <p:ext uri="{BB962C8B-B14F-4D97-AF65-F5344CB8AC3E}">
        <p14:creationId xmlns:p14="http://schemas.microsoft.com/office/powerpoint/2010/main" val="3432762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3675" y="-341313"/>
            <a:ext cx="8756650" cy="754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73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2.bp.blogspot.com/-FFQ5vJihLlQ/WCP3o-ejZ9I/AAAAAAAA_cc/d_2bxXJpqi4buPScUk6gmVdDBhPBFc8BwCLcB/s800/bunbougu_no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4" y="1612206"/>
            <a:ext cx="1256175" cy="102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1.bp.blogspot.com/-I0Mwy1j09XU/VUIJ7AWQxrI/AAAAAAAAtbg/feTqQhXaMOw/s800/omise_shop_tatemon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2" y="-1196082"/>
            <a:ext cx="1080516" cy="108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4.bp.blogspot.com/-gc_pG0Lr7GE/VJ6XKoPXnZI/AAAAAAAAqGo/1Hp3nOZo9CM/s800/test_print_mondaiyous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96" y="4336232"/>
            <a:ext cx="1142159" cy="114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56220" y="-1539552"/>
            <a:ext cx="1800000" cy="16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6280" y="-1755576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企　業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75270" y="1241888"/>
            <a:ext cx="1800000" cy="1620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396280" y="1038300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会計帳簿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99306" y="3990628"/>
            <a:ext cx="1800000" cy="16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10622" y="3774604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rgbClr val="FF0000"/>
                </a:solidFill>
                <a:latin typeface="+mn-ea"/>
              </a:rPr>
              <a:t>財務諸表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180256" y="6798940"/>
            <a:ext cx="1800000" cy="16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427299" y="6582916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利害関係者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右矢印 5"/>
          <p:cNvSpPr/>
          <p:nvPr/>
        </p:nvSpPr>
        <p:spPr>
          <a:xfrm rot="5400000">
            <a:off x="753878" y="299785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1642731" y="313476"/>
            <a:ext cx="2785253" cy="62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お金やモノの出入りを記録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1682455" y="3038718"/>
            <a:ext cx="2578221" cy="62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報告書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を作成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右矢印 37"/>
          <p:cNvSpPr/>
          <p:nvPr/>
        </p:nvSpPr>
        <p:spPr>
          <a:xfrm rot="5400000">
            <a:off x="804029" y="3032930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右矢印 38"/>
          <p:cNvSpPr/>
          <p:nvPr/>
        </p:nvSpPr>
        <p:spPr>
          <a:xfrm rot="5400000">
            <a:off x="822823" y="5803631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>
            <a:off x="1696607" y="5825225"/>
            <a:ext cx="2564069" cy="62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報告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042" name="Picture 18" descr="http://4.bp.blogspot.com/-Xf5BZk2Klxo/WK7ebflE8wI/AAAAAAABB8U/AdPP5coqVKIM9ojy3hGRp4Qp4Vn9tQuFwCLcB/s800/banzai_busin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0" y="7216552"/>
            <a:ext cx="1392133" cy="96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正方形/長方形 44"/>
          <p:cNvSpPr/>
          <p:nvPr/>
        </p:nvSpPr>
        <p:spPr>
          <a:xfrm>
            <a:off x="5311130" y="623483"/>
            <a:ext cx="2645246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solidFill>
                  <a:srgbClr val="FF0000"/>
                </a:solidFill>
                <a:latin typeface="+mn-ea"/>
              </a:rPr>
              <a:t>ここが簿記！</a:t>
            </a:r>
            <a:endParaRPr kumimoji="1" lang="ja-JP" altLang="en-US" sz="2800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>
            <a:off x="1956420" y="80448"/>
            <a:ext cx="716428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1956220" y="2861888"/>
            <a:ext cx="718778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5004048" y="80448"/>
            <a:ext cx="0" cy="2781440"/>
          </a:xfrm>
          <a:prstGeom prst="line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角丸四角形吹き出し 7"/>
          <p:cNvSpPr/>
          <p:nvPr/>
        </p:nvSpPr>
        <p:spPr>
          <a:xfrm>
            <a:off x="2950165" y="6798940"/>
            <a:ext cx="6170543" cy="1620000"/>
          </a:xfrm>
          <a:prstGeom prst="wedgeRoundRectCallout">
            <a:avLst>
              <a:gd name="adj1" fmla="val -60010"/>
              <a:gd name="adj2" fmla="val -3270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　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企業と利害関係のあるすべての人たちのこと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→ 経営者、従業員、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銀行、株主、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取引先、税務署など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2950165" y="4097311"/>
            <a:ext cx="6170543" cy="1513317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企業の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健康診断書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であり、最低でも１年に１回は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作成しなければならない。実務では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en-US" altLang="ja-JP" dirty="0" smtClean="0">
                <a:solidFill>
                  <a:srgbClr val="FF000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決算書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という。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3" name="角丸四角形吹き出し 32"/>
          <p:cNvSpPr/>
          <p:nvPr/>
        </p:nvSpPr>
        <p:spPr>
          <a:xfrm>
            <a:off x="2950164" y="-1323528"/>
            <a:ext cx="2599945" cy="900674"/>
          </a:xfrm>
          <a:prstGeom prst="wedgeRoundRectCallout">
            <a:avLst>
              <a:gd name="adj1" fmla="val -70121"/>
              <a:gd name="adj2" fmla="val -3147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個人商店や会社など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649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2.bp.blogspot.com/-FFQ5vJihLlQ/WCP3o-ejZ9I/AAAAAAAA_cc/d_2bxXJpqi4buPScUk6gmVdDBhPBFc8BwCLcB/s800/bunbougu_no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4" y="1612206"/>
            <a:ext cx="1256175" cy="102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1.bp.blogspot.com/-I0Mwy1j09XU/VUIJ7AWQxrI/AAAAAAAAtbg/feTqQhXaMOw/s800/omise_shop_tatemon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2" y="-1196082"/>
            <a:ext cx="1080516" cy="108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4.bp.blogspot.com/-gc_pG0Lr7GE/VJ6XKoPXnZI/AAAAAAAAqGo/1Hp3nOZo9CM/s800/test_print_mondaiyous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96" y="4336232"/>
            <a:ext cx="1142159" cy="114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56220" y="-1539552"/>
            <a:ext cx="1800000" cy="16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6280" y="-1755576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75270" y="1241888"/>
            <a:ext cx="1800000" cy="1620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396280" y="1038300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会計帳簿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99306" y="3990628"/>
            <a:ext cx="1800000" cy="16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10622" y="3774604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  <a:latin typeface="+mn-ea"/>
              </a:rPr>
              <a:t>財務諸表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180256" y="6798940"/>
            <a:ext cx="1800000" cy="16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427299" y="6582916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利害関係者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右矢印 5"/>
          <p:cNvSpPr/>
          <p:nvPr/>
        </p:nvSpPr>
        <p:spPr>
          <a:xfrm rot="5400000">
            <a:off x="753878" y="299785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1642731" y="313476"/>
            <a:ext cx="2617945" cy="62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お金の出入りなどを記録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1682455" y="3038718"/>
            <a:ext cx="2578221" cy="62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報告書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を作成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右矢印 37"/>
          <p:cNvSpPr/>
          <p:nvPr/>
        </p:nvSpPr>
        <p:spPr>
          <a:xfrm rot="5400000">
            <a:off x="804029" y="3032930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右矢印 38"/>
          <p:cNvSpPr/>
          <p:nvPr/>
        </p:nvSpPr>
        <p:spPr>
          <a:xfrm rot="5400000">
            <a:off x="822823" y="5803631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>
            <a:off x="1696607" y="5825225"/>
            <a:ext cx="2564069" cy="62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報告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42" name="Picture 18" descr="http://4.bp.blogspot.com/-Xf5BZk2Klxo/WK7ebflE8wI/AAAAAAABB8U/AdPP5coqVKIM9ojy3hGRp4Qp4Vn9tQuFwCLcB/s800/banzai_busin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0" y="7216552"/>
            <a:ext cx="1392133" cy="96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正方形/長方形 44"/>
          <p:cNvSpPr/>
          <p:nvPr/>
        </p:nvSpPr>
        <p:spPr>
          <a:xfrm>
            <a:off x="5311130" y="623483"/>
            <a:ext cx="2645246" cy="16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solidFill>
                  <a:schemeClr val="bg1"/>
                </a:solidFill>
                <a:latin typeface="+mn-ea"/>
              </a:rPr>
              <a:t>ここが簿記！</a:t>
            </a:r>
            <a:endParaRPr kumimoji="1" lang="ja-JP" altLang="en-US" sz="28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>
            <a:off x="1956420" y="80448"/>
            <a:ext cx="716428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1956220" y="2861888"/>
            <a:ext cx="718778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角丸四角形吹き出し 7"/>
          <p:cNvSpPr/>
          <p:nvPr/>
        </p:nvSpPr>
        <p:spPr>
          <a:xfrm>
            <a:off x="2950165" y="6798940"/>
            <a:ext cx="6170543" cy="1620000"/>
          </a:xfrm>
          <a:prstGeom prst="wedgeRoundRectCallout">
            <a:avLst>
              <a:gd name="adj1" fmla="val -60010"/>
              <a:gd name="adj2" fmla="val -3270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　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企業と利害関係のあるすべての人たちのこと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→ 経営者、従業員、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銀行、株主、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取引先、税務署など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2950165" y="4097311"/>
            <a:ext cx="6170543" cy="1513317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企業の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kumimoji="1" lang="ja-JP" altLang="en-US" dirty="0" smtClean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健康診断書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であり、最低でも１年に１回は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作成しなければならない。実務では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en-US" altLang="ja-JP" dirty="0" smtClean="0">
                <a:solidFill>
                  <a:srgbClr val="FF000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決算書 </a:t>
            </a: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3" name="角丸四角形吹き出し 32"/>
          <p:cNvSpPr/>
          <p:nvPr/>
        </p:nvSpPr>
        <p:spPr>
          <a:xfrm>
            <a:off x="2950164" y="-1323528"/>
            <a:ext cx="2599945" cy="900674"/>
          </a:xfrm>
          <a:prstGeom prst="wedgeRoundRectCallout">
            <a:avLst>
              <a:gd name="adj1" fmla="val -70121"/>
              <a:gd name="adj2" fmla="val -3147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個人商店や会社など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87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vSQVz9ILd7I/VtofTTKo9KI/AAAAAAAA4Wo/bVW_RMat7oY/s800/building_kaisy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642" y="2101249"/>
            <a:ext cx="1821061" cy="20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384626" y="1753624"/>
            <a:ext cx="4464496" cy="25922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635896" y="1897640"/>
            <a:ext cx="1944216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企業内部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156176" y="1897640"/>
            <a:ext cx="1944216" cy="5040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企業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外部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635896" y="2401698"/>
            <a:ext cx="1944216" cy="180019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①　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財産保全目的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pPr algn="ctr"/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②　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経営管理目的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156176" y="2401698"/>
            <a:ext cx="1944216" cy="180019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③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　外部報告目的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pPr algn="ctr"/>
            <a:endParaRPr lang="en-US" altLang="ja-JP" dirty="0">
              <a:solidFill>
                <a:srgbClr val="FF0000"/>
              </a:solidFill>
              <a:latin typeface="+mn-ea"/>
            </a:endParaRPr>
          </a:p>
          <a:p>
            <a:pPr algn="ctr"/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971600" y="1369796"/>
            <a:ext cx="7416824" cy="331236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0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vSQVz9ILd7I/VtofTTKo9KI/AAAAAAAA4Wo/bVW_RMat7oY/s800/building_kaisy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642" y="2101249"/>
            <a:ext cx="1821061" cy="20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384626" y="1753624"/>
            <a:ext cx="4464496" cy="25922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635896" y="1897640"/>
            <a:ext cx="1944216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企業内部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156176" y="1897640"/>
            <a:ext cx="1944216" cy="5040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企業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外部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635896" y="2401698"/>
            <a:ext cx="1944216" cy="180019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①　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財産保全目的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②　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経営管理目的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156176" y="2401698"/>
            <a:ext cx="1944216" cy="180019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③　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外部報告目的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lang="en-US" altLang="ja-JP" dirty="0">
              <a:solidFill>
                <a:schemeClr val="bg1"/>
              </a:solidFill>
              <a:latin typeface="+mn-ea"/>
            </a:endParaRPr>
          </a:p>
          <a:p>
            <a:pPr algn="ctr"/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971600" y="1369796"/>
            <a:ext cx="7416824" cy="331236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01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WoC9ICG6pXE/UzKmsjd5BHI/AAAAAAAAenM/UbfvbQtxuus/s800/kink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65076"/>
            <a:ext cx="1815356" cy="148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3.bp.blogspot.com/-olBaPxDoJL0/VahTtOA-sGI/AAAAAAAAv3U/KkyqU0OCERY/s800/money_choub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581" y="563457"/>
            <a:ext cx="1702595" cy="148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線矢印コネクタ 4"/>
          <p:cNvCxnSpPr>
            <a:stCxn id="2050" idx="3"/>
            <a:endCxn id="2052" idx="1"/>
          </p:cNvCxnSpPr>
          <p:nvPr/>
        </p:nvCxnSpPr>
        <p:spPr>
          <a:xfrm>
            <a:off x="2858964" y="1308238"/>
            <a:ext cx="1594617" cy="105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2858965" y="764704"/>
            <a:ext cx="1594616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比較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43608" y="2051398"/>
            <a:ext cx="1815356" cy="113078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実際有高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9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右矢印 10"/>
          <p:cNvSpPr/>
          <p:nvPr/>
        </p:nvSpPr>
        <p:spPr>
          <a:xfrm>
            <a:off x="7452320" y="969529"/>
            <a:ext cx="604884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4453581" y="2038452"/>
            <a:ext cx="1702595" cy="114373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帳簿残高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0" name="Picture 2" descr="http://3.bp.blogspot.com/-WoC9ICG6pXE/UzKmsjd5BHI/AAAAAAAAenM/UbfvbQtxuus/s800/kink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20204"/>
            <a:ext cx="1815356" cy="148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3.bp.blogspot.com/-olBaPxDoJL0/VahTtOA-sGI/AAAAAAAAv3U/KkyqU0OCERY/s800/money_choub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73" y="3618585"/>
            <a:ext cx="1702595" cy="148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直線矢印コネクタ 13"/>
          <p:cNvCxnSpPr>
            <a:stCxn id="10" idx="3"/>
            <a:endCxn id="13" idx="1"/>
          </p:cNvCxnSpPr>
          <p:nvPr/>
        </p:nvCxnSpPr>
        <p:spPr>
          <a:xfrm>
            <a:off x="2786956" y="4363366"/>
            <a:ext cx="1594617" cy="105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2786957" y="3819832"/>
            <a:ext cx="1594616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  <a:latin typeface="+mn-ea"/>
              </a:rPr>
              <a:t>比較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971600" y="5106526"/>
            <a:ext cx="1815356" cy="113078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実際有高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9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381573" y="5093580"/>
            <a:ext cx="1702595" cy="114373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帳簿残高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2202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/>
          <p:cNvCxnSpPr/>
          <p:nvPr/>
        </p:nvCxnSpPr>
        <p:spPr>
          <a:xfrm>
            <a:off x="4139952" y="188640"/>
            <a:ext cx="0" cy="230425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>
            <a:off x="4139952" y="1988840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4139952" y="1484784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H="1">
            <a:off x="4139952" y="980728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H="1">
            <a:off x="4139952" y="476672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正方形/長方形 57"/>
          <p:cNvSpPr/>
          <p:nvPr/>
        </p:nvSpPr>
        <p:spPr>
          <a:xfrm>
            <a:off x="4741416" y="1484784"/>
            <a:ext cx="262632" cy="100049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/>
          <p:cNvSpPr/>
          <p:nvPr/>
        </p:nvSpPr>
        <p:spPr>
          <a:xfrm>
            <a:off x="6804248" y="973108"/>
            <a:ext cx="262632" cy="151216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/>
          <p:cNvSpPr/>
          <p:nvPr/>
        </p:nvSpPr>
        <p:spPr>
          <a:xfrm>
            <a:off x="5749528" y="476672"/>
            <a:ext cx="262632" cy="200860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4139952" y="2492896"/>
            <a:ext cx="36004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正方形/長方形 64"/>
          <p:cNvSpPr/>
          <p:nvPr/>
        </p:nvSpPr>
        <p:spPr>
          <a:xfrm>
            <a:off x="3059832" y="224644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400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3060120" y="1232756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2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7" name="正方形/長方形 66"/>
          <p:cNvSpPr/>
          <p:nvPr/>
        </p:nvSpPr>
        <p:spPr>
          <a:xfrm>
            <a:off x="3060120" y="728700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3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3060120" y="1733002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1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139952" y="2501672"/>
            <a:ext cx="360040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平成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26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年　平成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27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年　平成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28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年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3" name="直線矢印コネクタ 72"/>
          <p:cNvCxnSpPr/>
          <p:nvPr/>
        </p:nvCxnSpPr>
        <p:spPr>
          <a:xfrm>
            <a:off x="6012160" y="332656"/>
            <a:ext cx="923404" cy="54006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正方形/長方形 75"/>
          <p:cNvSpPr/>
          <p:nvPr/>
        </p:nvSpPr>
        <p:spPr>
          <a:xfrm>
            <a:off x="1331640" y="980728"/>
            <a:ext cx="1728192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売上高の推移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V="1">
            <a:off x="4872732" y="332656"/>
            <a:ext cx="876796" cy="100811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4139952" y="3420224"/>
            <a:ext cx="0" cy="230425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 flipH="1">
            <a:off x="4139952" y="5220424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H="1">
            <a:off x="4139952" y="4716368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 flipH="1">
            <a:off x="4139952" y="4212312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H="1">
            <a:off x="4139952" y="3708256"/>
            <a:ext cx="36004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 flipH="1">
            <a:off x="4139952" y="5724480"/>
            <a:ext cx="36004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正方形/長方形 32"/>
          <p:cNvSpPr/>
          <p:nvPr/>
        </p:nvSpPr>
        <p:spPr>
          <a:xfrm>
            <a:off x="3059832" y="3456228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400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3060120" y="4464340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2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060120" y="3960284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3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3060120" y="4964586"/>
            <a:ext cx="108012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1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00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4139952" y="5733256"/>
            <a:ext cx="3600400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平成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26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年　平成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27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年　平成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28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年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1331640" y="4212312"/>
            <a:ext cx="1728192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売上高の推移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4893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円/楕円 15"/>
          <p:cNvSpPr/>
          <p:nvPr/>
        </p:nvSpPr>
        <p:spPr>
          <a:xfrm>
            <a:off x="2536726" y="1752624"/>
            <a:ext cx="987400" cy="98091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146" name="Picture 2" descr="http://2.bp.blogspot.com/-L9Y0azgioZM/VUIKAyE9VyI/AAAAAAAAtcs/yVsc3Bbi-YQ/s800/tatemono_bank_mone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332" y="1548643"/>
            <a:ext cx="1260996" cy="143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コネクタ 6"/>
          <p:cNvCxnSpPr/>
          <p:nvPr/>
        </p:nvCxnSpPr>
        <p:spPr>
          <a:xfrm>
            <a:off x="4391124" y="1935881"/>
            <a:ext cx="1872208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>
            <a:off x="4391124" y="2583953"/>
            <a:ext cx="1872208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/>
          <p:cNvSpPr/>
          <p:nvPr/>
        </p:nvSpPr>
        <p:spPr>
          <a:xfrm>
            <a:off x="4391124" y="1359817"/>
            <a:ext cx="1872208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①　お金を借りる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391124" y="2655961"/>
            <a:ext cx="1872208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+mn-ea"/>
              </a:rPr>
              <a:t>③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　財務諸表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008114" y="1495536"/>
            <a:ext cx="339328" cy="158417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" name="Picture 8" descr="http://1.bp.blogspot.com/-I0Mwy1j09XU/VUIJ7AWQxrI/AAAAAAAAtbg/feTqQhXaMOw/s800/omise_shop_tatemon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964" y="1548643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直線コネクタ 18"/>
          <p:cNvCxnSpPr/>
          <p:nvPr/>
        </p:nvCxnSpPr>
        <p:spPr>
          <a:xfrm flipH="1">
            <a:off x="2984344" y="2718444"/>
            <a:ext cx="36000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1471266" y="1340768"/>
            <a:ext cx="1084510" cy="1800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②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商売に</a:t>
            </a:r>
            <a:r>
              <a:rPr lang="ja-JP" altLang="en-US" dirty="0" err="1" smtClean="0">
                <a:solidFill>
                  <a:schemeClr val="tx1"/>
                </a:solidFill>
                <a:latin typeface="+mn-ea"/>
              </a:rPr>
              <a:t>お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金を使う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2469108" y="4186382"/>
            <a:ext cx="987400" cy="98091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Picture 2" descr="http://2.bp.blogspot.com/-L9Y0azgioZM/VUIKAyE9VyI/AAAAAAAAtcs/yVsc3Bbi-YQ/s800/tatemono_bank_mone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714" y="3982401"/>
            <a:ext cx="1260996" cy="143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直線コネクタ 16"/>
          <p:cNvCxnSpPr/>
          <p:nvPr/>
        </p:nvCxnSpPr>
        <p:spPr>
          <a:xfrm>
            <a:off x="4323506" y="4369639"/>
            <a:ext cx="1872208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H="1">
            <a:off x="4323506" y="5017711"/>
            <a:ext cx="1872208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4323506" y="3793575"/>
            <a:ext cx="1872208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①　お金を借りる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323506" y="5089719"/>
            <a:ext cx="1872208" cy="5040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bg1"/>
                </a:solidFill>
                <a:latin typeface="+mn-ea"/>
              </a:rPr>
              <a:t>③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　財務諸表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2940496" y="3929294"/>
            <a:ext cx="339328" cy="158417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5" name="Picture 8" descr="http://1.bp.blogspot.com/-I0Mwy1j09XU/VUIJ7AWQxrI/AAAAAAAAtbg/feTqQhXaMOw/s800/omise_shop_tatemon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346" y="3982401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直線コネクタ 25"/>
          <p:cNvCxnSpPr/>
          <p:nvPr/>
        </p:nvCxnSpPr>
        <p:spPr>
          <a:xfrm flipH="1">
            <a:off x="2916726" y="5152202"/>
            <a:ext cx="36000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/>
          <p:cNvSpPr/>
          <p:nvPr/>
        </p:nvSpPr>
        <p:spPr>
          <a:xfrm>
            <a:off x="1403648" y="3774526"/>
            <a:ext cx="1084510" cy="18002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②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商売に</a:t>
            </a:r>
            <a:r>
              <a:rPr lang="ja-JP" altLang="en-US" dirty="0" err="1" smtClean="0">
                <a:solidFill>
                  <a:schemeClr val="bg1"/>
                </a:solidFill>
                <a:latin typeface="+mn-ea"/>
              </a:rPr>
              <a:t>お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金を使う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91350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下矢印 33"/>
          <p:cNvSpPr/>
          <p:nvPr/>
        </p:nvSpPr>
        <p:spPr>
          <a:xfrm>
            <a:off x="4163478" y="-832172"/>
            <a:ext cx="720080" cy="2448272"/>
          </a:xfrm>
          <a:prstGeom prst="downArrow">
            <a:avLst>
              <a:gd name="adj1" fmla="val 50000"/>
              <a:gd name="adj2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2579302" y="-1696268"/>
            <a:ext cx="3888432" cy="7200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銀行から現金を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30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万円借りた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2579302" y="354236"/>
            <a:ext cx="3888432" cy="72008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原因と結果の法則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1185848" y="3488308"/>
            <a:ext cx="2196244" cy="1800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借入金が</a:t>
            </a: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増えた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686792" y="3488308"/>
            <a:ext cx="2196244" cy="1800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現金が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kumimoji="1" lang="en-US" altLang="ja-JP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増えた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雲 44"/>
          <p:cNvSpPr/>
          <p:nvPr/>
        </p:nvSpPr>
        <p:spPr>
          <a:xfrm>
            <a:off x="734368" y="3128268"/>
            <a:ext cx="1245344" cy="682352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原因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6" name="雲 45"/>
          <p:cNvSpPr/>
          <p:nvPr/>
        </p:nvSpPr>
        <p:spPr>
          <a:xfrm>
            <a:off x="7236296" y="3128268"/>
            <a:ext cx="1228328" cy="682352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</a:rPr>
              <a:t>結果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8" name="下矢印 47"/>
          <p:cNvSpPr/>
          <p:nvPr/>
        </p:nvSpPr>
        <p:spPr>
          <a:xfrm rot="18902948">
            <a:off x="5139790" y="1136061"/>
            <a:ext cx="720080" cy="2571459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mtClean="0"/>
              <a:t>0</a:t>
            </a:r>
            <a:endParaRPr kumimoji="1" lang="ja-JP" altLang="en-US" dirty="0"/>
          </a:p>
        </p:txBody>
      </p:sp>
      <p:sp>
        <p:nvSpPr>
          <p:cNvPr id="55" name="下矢印 54"/>
          <p:cNvSpPr/>
          <p:nvPr/>
        </p:nvSpPr>
        <p:spPr>
          <a:xfrm rot="2746337">
            <a:off x="3193446" y="1124090"/>
            <a:ext cx="720080" cy="2587865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mtClean="0"/>
              <a:t>0</a:t>
            </a:r>
            <a:endParaRPr kumimoji="1" lang="ja-JP" altLang="en-US" dirty="0"/>
          </a:p>
        </p:txBody>
      </p:sp>
      <p:sp>
        <p:nvSpPr>
          <p:cNvPr id="62" name="正方形/長方形 61"/>
          <p:cNvSpPr/>
          <p:nvPr/>
        </p:nvSpPr>
        <p:spPr>
          <a:xfrm rot="2716025">
            <a:off x="4196578" y="1246074"/>
            <a:ext cx="204061" cy="72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/>
          <p:cNvSpPr/>
          <p:nvPr/>
        </p:nvSpPr>
        <p:spPr>
          <a:xfrm rot="18927636">
            <a:off x="4629785" y="1197273"/>
            <a:ext cx="204061" cy="72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正方形/長方形 63"/>
          <p:cNvSpPr/>
          <p:nvPr/>
        </p:nvSpPr>
        <p:spPr>
          <a:xfrm rot="18641839">
            <a:off x="4612576" y="1320951"/>
            <a:ext cx="204061" cy="789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正方形/長方形 64"/>
          <p:cNvSpPr/>
          <p:nvPr/>
        </p:nvSpPr>
        <p:spPr>
          <a:xfrm rot="169678">
            <a:off x="4348800" y="1323501"/>
            <a:ext cx="204061" cy="287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1185848" y="9175126"/>
            <a:ext cx="6697188" cy="7200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会計帳簿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2" name="右矢印 21"/>
          <p:cNvSpPr/>
          <p:nvPr/>
        </p:nvSpPr>
        <p:spPr>
          <a:xfrm rot="5400000">
            <a:off x="473166" y="6910784"/>
            <a:ext cx="3621608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右矢印 22"/>
          <p:cNvSpPr/>
          <p:nvPr/>
        </p:nvSpPr>
        <p:spPr>
          <a:xfrm rot="5400000">
            <a:off x="4974110" y="6910784"/>
            <a:ext cx="3621608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7051045" y="7605464"/>
            <a:ext cx="765085" cy="156512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記録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259632" y="7603926"/>
            <a:ext cx="765085" cy="15666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記録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1185848" y="6883846"/>
            <a:ext cx="6697188" cy="72008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一定のルール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57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下矢印 19"/>
          <p:cNvSpPr/>
          <p:nvPr/>
        </p:nvSpPr>
        <p:spPr>
          <a:xfrm>
            <a:off x="4163478" y="-832172"/>
            <a:ext cx="720080" cy="2448272"/>
          </a:xfrm>
          <a:prstGeom prst="downArrow">
            <a:avLst>
              <a:gd name="adj1" fmla="val 50000"/>
              <a:gd name="adj2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2579302" y="-1696268"/>
            <a:ext cx="3888432" cy="7200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銀行から現金を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30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万円借りた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2579302" y="354236"/>
            <a:ext cx="3888432" cy="72008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原因と結果の法則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1185848" y="3488308"/>
            <a:ext cx="2196244" cy="1800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借入金が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30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dirty="0">
                <a:solidFill>
                  <a:schemeClr val="bg1"/>
                </a:solidFill>
                <a:latin typeface="+mn-ea"/>
              </a:rPr>
              <a:t>増えた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5686792" y="3488308"/>
            <a:ext cx="2196244" cy="1800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現金が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30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万円</a:t>
            </a:r>
            <a:endParaRPr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kumimoji="1" lang="en-US" altLang="ja-JP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増えた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雲 29"/>
          <p:cNvSpPr/>
          <p:nvPr/>
        </p:nvSpPr>
        <p:spPr>
          <a:xfrm>
            <a:off x="734368" y="3128268"/>
            <a:ext cx="1245344" cy="682352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原因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1" name="雲 30"/>
          <p:cNvSpPr/>
          <p:nvPr/>
        </p:nvSpPr>
        <p:spPr>
          <a:xfrm>
            <a:off x="7236296" y="3128268"/>
            <a:ext cx="1228328" cy="682352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</a:rPr>
              <a:t>結果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6" name="下矢印 35"/>
          <p:cNvSpPr/>
          <p:nvPr/>
        </p:nvSpPr>
        <p:spPr>
          <a:xfrm rot="18902948">
            <a:off x="5139790" y="1136061"/>
            <a:ext cx="720080" cy="2571459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mtClean="0"/>
              <a:t>0</a:t>
            </a:r>
            <a:endParaRPr kumimoji="1" lang="ja-JP" altLang="en-US" dirty="0"/>
          </a:p>
        </p:txBody>
      </p:sp>
      <p:sp>
        <p:nvSpPr>
          <p:cNvPr id="38" name="下矢印 37"/>
          <p:cNvSpPr/>
          <p:nvPr/>
        </p:nvSpPr>
        <p:spPr>
          <a:xfrm rot="2746337">
            <a:off x="3193446" y="1124090"/>
            <a:ext cx="720080" cy="2587865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mtClean="0"/>
              <a:t>0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 rot="2716025">
            <a:off x="4196578" y="1246074"/>
            <a:ext cx="204061" cy="72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 rot="18927636">
            <a:off x="4629785" y="1197273"/>
            <a:ext cx="204061" cy="72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 rot="18641839">
            <a:off x="4612576" y="1320951"/>
            <a:ext cx="204061" cy="789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/>
          <p:cNvSpPr/>
          <p:nvPr/>
        </p:nvSpPr>
        <p:spPr>
          <a:xfrm rot="169678">
            <a:off x="4348800" y="1323501"/>
            <a:ext cx="204061" cy="287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1185848" y="9175126"/>
            <a:ext cx="6697188" cy="7200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会計帳簿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4" name="右矢印 43"/>
          <p:cNvSpPr/>
          <p:nvPr/>
        </p:nvSpPr>
        <p:spPr>
          <a:xfrm rot="5400000">
            <a:off x="473166" y="6910784"/>
            <a:ext cx="3621608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右矢印 46"/>
          <p:cNvSpPr/>
          <p:nvPr/>
        </p:nvSpPr>
        <p:spPr>
          <a:xfrm rot="5400000">
            <a:off x="4974110" y="6910784"/>
            <a:ext cx="3621608" cy="64807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/>
          <p:cNvSpPr/>
          <p:nvPr/>
        </p:nvSpPr>
        <p:spPr>
          <a:xfrm>
            <a:off x="7051045" y="7605464"/>
            <a:ext cx="765085" cy="156512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記録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1259632" y="7603926"/>
            <a:ext cx="765085" cy="15666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記録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1185848" y="6883846"/>
            <a:ext cx="6697188" cy="72008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一定のルール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80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/>
          <p:cNvGrpSpPr/>
          <p:nvPr/>
        </p:nvGrpSpPr>
        <p:grpSpPr>
          <a:xfrm rot="16200000">
            <a:off x="539281" y="908720"/>
            <a:ext cx="8228506" cy="5203626"/>
            <a:chOff x="539281" y="908720"/>
            <a:chExt cx="8228506" cy="5203626"/>
          </a:xfrm>
        </p:grpSpPr>
        <p:sp>
          <p:nvSpPr>
            <p:cNvPr id="43" name="正方形/長方形 42"/>
            <p:cNvSpPr/>
            <p:nvPr/>
          </p:nvSpPr>
          <p:spPr>
            <a:xfrm>
              <a:off x="1937514" y="5031300"/>
              <a:ext cx="1008111" cy="308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・企業内部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47" name="直線コネクタ 46"/>
            <p:cNvCxnSpPr/>
            <p:nvPr/>
          </p:nvCxnSpPr>
          <p:spPr>
            <a:xfrm flipV="1">
              <a:off x="3367187" y="3792852"/>
              <a:ext cx="1" cy="2319494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正方形/長方形 85"/>
            <p:cNvSpPr/>
            <p:nvPr/>
          </p:nvSpPr>
          <p:spPr>
            <a:xfrm>
              <a:off x="2983088" y="4438462"/>
              <a:ext cx="772494" cy="2818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報　告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5561584" y="5043252"/>
              <a:ext cx="1800200" cy="906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決算整理前残高試算表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＋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決算整理記入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lang="ja-JP" altLang="en-US" sz="1050" dirty="0" smtClean="0">
                  <a:solidFill>
                    <a:schemeClr val="bg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＝</a:t>
              </a:r>
              <a:endParaRPr lang="en-US" altLang="ja-JP" sz="1050" dirty="0" smtClean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財務諸表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69" name="正方形/長方形 68"/>
            <p:cNvSpPr/>
            <p:nvPr/>
          </p:nvSpPr>
          <p:spPr>
            <a:xfrm>
              <a:off x="6107734" y="2379023"/>
              <a:ext cx="1257540" cy="617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・損益計算書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・貸借対照表　等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56" name="直線コネクタ 55"/>
            <p:cNvCxnSpPr/>
            <p:nvPr/>
          </p:nvCxnSpPr>
          <p:spPr>
            <a:xfrm flipV="1">
              <a:off x="7353834" y="1121892"/>
              <a:ext cx="11440" cy="4971403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正方形/長方形 70"/>
            <p:cNvSpPr/>
            <p:nvPr/>
          </p:nvSpPr>
          <p:spPr>
            <a:xfrm>
              <a:off x="4139681" y="5043252"/>
              <a:ext cx="1271086" cy="906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</a:t>
              </a:r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残高試算表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・合計試算表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・合計残高試算表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endParaRPr lang="en-US" altLang="ja-JP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12" name="直線コネクタ 11"/>
            <p:cNvCxnSpPr/>
            <p:nvPr/>
          </p:nvCxnSpPr>
          <p:spPr>
            <a:xfrm flipH="1">
              <a:off x="51673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正方形/長方形 17"/>
            <p:cNvSpPr/>
            <p:nvPr/>
          </p:nvSpPr>
          <p:spPr>
            <a:xfrm>
              <a:off x="1953234" y="1121891"/>
              <a:ext cx="3506427" cy="166514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3069357" y="908720"/>
              <a:ext cx="136815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rgbClr val="FF0000"/>
                  </a:solidFill>
                  <a:latin typeface="+mn-ea"/>
                </a:rPr>
                <a:t>会 計 帳 簿</a:t>
              </a:r>
              <a:endParaRPr kumimoji="1" lang="ja-JP" altLang="en-US" sz="105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1566987" y="1657944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rgbClr val="FF0000"/>
                  </a:solidFill>
                  <a:latin typeface="+mn-ea"/>
                </a:rPr>
                <a:t>仕　訳</a:t>
              </a:r>
              <a:endParaRPr kumimoji="1" lang="ja-JP" altLang="en-US" sz="1050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9" name="直線コネクタ 8"/>
            <p:cNvCxnSpPr>
              <a:stCxn id="5" idx="1"/>
            </p:cNvCxnSpPr>
            <p:nvPr/>
          </p:nvCxnSpPr>
          <p:spPr>
            <a:xfrm flipH="1">
              <a:off x="15669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3367187" y="1657944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rgbClr val="FF0000"/>
                  </a:solidFill>
                  <a:latin typeface="+mn-ea"/>
                </a:rPr>
                <a:t>転　記</a:t>
              </a:r>
              <a:endParaRPr kumimoji="1" lang="ja-JP" altLang="en-US" sz="1050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11" name="直線コネクタ 10"/>
            <p:cNvCxnSpPr/>
            <p:nvPr/>
          </p:nvCxnSpPr>
          <p:spPr>
            <a:xfrm flipH="1">
              <a:off x="33671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正方形/長方形 3"/>
            <p:cNvSpPr/>
            <p:nvPr/>
          </p:nvSpPr>
          <p:spPr>
            <a:xfrm>
              <a:off x="5392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rgbClr val="FF0000"/>
                  </a:solidFill>
                  <a:latin typeface="+mn-ea"/>
                </a:rPr>
                <a:t>簿記上の取引</a:t>
              </a:r>
              <a:endParaRPr kumimoji="1" lang="ja-JP" altLang="en-US" sz="105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23394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rgbClr val="FF0000"/>
                  </a:solidFill>
                  <a:latin typeface="+mn-ea"/>
                </a:rPr>
                <a:t>仕訳帳</a:t>
              </a:r>
              <a:endParaRPr kumimoji="1" lang="ja-JP" altLang="en-US" sz="105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41396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rgbClr val="FF0000"/>
                  </a:solidFill>
                  <a:latin typeface="+mn-ea"/>
                </a:rPr>
                <a:t>総勘定元帳</a:t>
              </a:r>
              <a:endParaRPr kumimoji="1" lang="ja-JP" altLang="en-US" sz="105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6967587" y="1673090"/>
              <a:ext cx="772494" cy="2818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報　告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13" name="直線コネクタ 12"/>
            <p:cNvCxnSpPr/>
            <p:nvPr/>
          </p:nvCxnSpPr>
          <p:spPr>
            <a:xfrm flipH="1">
              <a:off x="69675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正方形/長方形 6"/>
            <p:cNvSpPr/>
            <p:nvPr/>
          </p:nvSpPr>
          <p:spPr>
            <a:xfrm>
              <a:off x="5939881" y="167309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財務諸表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77400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利害関係者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24" name="直線コネクタ 23"/>
            <p:cNvCxnSpPr>
              <a:stCxn id="27" idx="0"/>
              <a:endCxn id="6" idx="2"/>
            </p:cNvCxnSpPr>
            <p:nvPr/>
          </p:nvCxnSpPr>
          <p:spPr>
            <a:xfrm flipV="1">
              <a:off x="4653534" y="2251920"/>
              <a:ext cx="0" cy="207289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正方形/長方形 26"/>
            <p:cNvSpPr/>
            <p:nvPr/>
          </p:nvSpPr>
          <p:spPr>
            <a:xfrm>
              <a:off x="4139681" y="432481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試算表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28" name="直線コネクタ 27"/>
            <p:cNvCxnSpPr/>
            <p:nvPr/>
          </p:nvCxnSpPr>
          <p:spPr>
            <a:xfrm flipH="1">
              <a:off x="3753433" y="4506726"/>
              <a:ext cx="386248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>
              <a:stCxn id="86" idx="3"/>
            </p:cNvCxnSpPr>
            <p:nvPr/>
          </p:nvCxnSpPr>
          <p:spPr>
            <a:xfrm flipV="1">
              <a:off x="3755582" y="1962239"/>
              <a:ext cx="8380" cy="255600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>
              <a:stCxn id="66" idx="1"/>
            </p:cNvCxnSpPr>
            <p:nvPr/>
          </p:nvCxnSpPr>
          <p:spPr>
            <a:xfrm flipH="1">
              <a:off x="5167388" y="4621799"/>
              <a:ext cx="77249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6107733" y="2262638"/>
              <a:ext cx="0" cy="2062173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 flipH="1">
              <a:off x="5596820" y="1121892"/>
              <a:ext cx="17820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V="1">
              <a:off x="5612060" y="1124745"/>
              <a:ext cx="0" cy="2649056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H="1">
              <a:off x="3382035" y="3789039"/>
              <a:ext cx="2244872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3380734" y="6093295"/>
              <a:ext cx="3998086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正方形/長方形 65"/>
            <p:cNvSpPr/>
            <p:nvPr/>
          </p:nvSpPr>
          <p:spPr>
            <a:xfrm>
              <a:off x="5939881" y="432481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精算表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376707" y="3140968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検　証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7740081" y="2294315"/>
              <a:ext cx="1008111" cy="617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・企業内部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・企業</a:t>
              </a:r>
              <a:r>
                <a:rPr lang="ja-JP" altLang="en-US" sz="1050" dirty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外部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4269433" y="3142014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集　計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1931269" y="432481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利害関係者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5777608" y="908720"/>
              <a:ext cx="136815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会計帳簿の枠外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82" name="直線コネクタ 81"/>
            <p:cNvCxnSpPr/>
            <p:nvPr/>
          </p:nvCxnSpPr>
          <p:spPr>
            <a:xfrm>
              <a:off x="2960287" y="4722750"/>
              <a:ext cx="118070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正方形/長方形 88"/>
            <p:cNvSpPr/>
            <p:nvPr/>
          </p:nvSpPr>
          <p:spPr>
            <a:xfrm>
              <a:off x="6282948" y="5569043"/>
              <a:ext cx="357472" cy="2265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＝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6482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 rot="16200000">
            <a:off x="539281" y="908720"/>
            <a:ext cx="8228506" cy="5203626"/>
            <a:chOff x="539281" y="908720"/>
            <a:chExt cx="8228506" cy="5203626"/>
          </a:xfrm>
        </p:grpSpPr>
        <p:sp>
          <p:nvSpPr>
            <p:cNvPr id="43" name="正方形/長方形 42"/>
            <p:cNvSpPr/>
            <p:nvPr/>
          </p:nvSpPr>
          <p:spPr>
            <a:xfrm>
              <a:off x="1937514" y="5031300"/>
              <a:ext cx="1008111" cy="308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・企業内部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45" name="直線コネクタ 44"/>
            <p:cNvCxnSpPr/>
            <p:nvPr/>
          </p:nvCxnSpPr>
          <p:spPr>
            <a:xfrm flipV="1">
              <a:off x="3367187" y="3792852"/>
              <a:ext cx="1" cy="2319494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正方形/長方形 45"/>
            <p:cNvSpPr/>
            <p:nvPr/>
          </p:nvSpPr>
          <p:spPr>
            <a:xfrm>
              <a:off x="2983088" y="4438462"/>
              <a:ext cx="772494" cy="2818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報　告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5561584" y="5043252"/>
              <a:ext cx="1800200" cy="906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決算整理前残高試算表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＋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決算整理記入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lang="ja-JP" altLang="en-US" sz="1050" dirty="0" smtClean="0">
                  <a:solidFill>
                    <a:schemeClr val="bg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＝</a:t>
              </a:r>
              <a:endParaRPr lang="en-US" altLang="ja-JP" sz="1050" dirty="0" smtClean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財務諸表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49" name="正方形/長方形 48"/>
            <p:cNvSpPr/>
            <p:nvPr/>
          </p:nvSpPr>
          <p:spPr>
            <a:xfrm>
              <a:off x="6107734" y="2379023"/>
              <a:ext cx="1257540" cy="617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・損益計算書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・貸借対照表　等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51" name="直線コネクタ 50"/>
            <p:cNvCxnSpPr/>
            <p:nvPr/>
          </p:nvCxnSpPr>
          <p:spPr>
            <a:xfrm flipV="1">
              <a:off x="7353834" y="1121892"/>
              <a:ext cx="11440" cy="4971403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正方形/長方形 51"/>
            <p:cNvSpPr/>
            <p:nvPr/>
          </p:nvSpPr>
          <p:spPr>
            <a:xfrm>
              <a:off x="4139681" y="5043252"/>
              <a:ext cx="1271086" cy="906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</a:t>
              </a:r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残高試算表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・合計試算表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・合計残高試算表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endParaRPr lang="en-US" altLang="ja-JP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53" name="直線コネクタ 52"/>
            <p:cNvCxnSpPr/>
            <p:nvPr/>
          </p:nvCxnSpPr>
          <p:spPr>
            <a:xfrm flipH="1">
              <a:off x="51673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正方形/長方形 53"/>
            <p:cNvSpPr/>
            <p:nvPr/>
          </p:nvSpPr>
          <p:spPr>
            <a:xfrm>
              <a:off x="1953234" y="1121891"/>
              <a:ext cx="3506427" cy="166514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069357" y="908720"/>
              <a:ext cx="136815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bg1"/>
                  </a:solidFill>
                  <a:latin typeface="+mn-ea"/>
                </a:rPr>
                <a:t>会 計 帳 簿</a:t>
              </a:r>
              <a:endParaRPr kumimoji="1" lang="ja-JP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1566987" y="1657944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bg1"/>
                  </a:solidFill>
                  <a:latin typeface="+mn-ea"/>
                </a:rPr>
                <a:t>仕　訳</a:t>
              </a:r>
              <a:endParaRPr kumimoji="1" lang="ja-JP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58" name="直線コネクタ 57"/>
            <p:cNvCxnSpPr>
              <a:stCxn id="62" idx="1"/>
            </p:cNvCxnSpPr>
            <p:nvPr/>
          </p:nvCxnSpPr>
          <p:spPr>
            <a:xfrm flipH="1">
              <a:off x="15669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正方形/長方形 58"/>
            <p:cNvSpPr/>
            <p:nvPr/>
          </p:nvSpPr>
          <p:spPr>
            <a:xfrm>
              <a:off x="3367187" y="1657944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bg1"/>
                  </a:solidFill>
                  <a:latin typeface="+mn-ea"/>
                </a:rPr>
                <a:t>転　記</a:t>
              </a:r>
              <a:endParaRPr kumimoji="1" lang="ja-JP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60" name="直線コネクタ 59"/>
            <p:cNvCxnSpPr/>
            <p:nvPr/>
          </p:nvCxnSpPr>
          <p:spPr>
            <a:xfrm flipH="1">
              <a:off x="33671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正方形/長方形 60"/>
            <p:cNvSpPr/>
            <p:nvPr/>
          </p:nvSpPr>
          <p:spPr>
            <a:xfrm>
              <a:off x="5392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bg1"/>
                  </a:solidFill>
                  <a:latin typeface="+mn-ea"/>
                </a:rPr>
                <a:t>簿記上の取引</a:t>
              </a:r>
              <a:endParaRPr kumimoji="1" lang="ja-JP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2" name="正方形/長方形 61"/>
            <p:cNvSpPr/>
            <p:nvPr/>
          </p:nvSpPr>
          <p:spPr>
            <a:xfrm>
              <a:off x="23394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bg1"/>
                  </a:solidFill>
                  <a:latin typeface="+mn-ea"/>
                </a:rPr>
                <a:t>仕訳帳</a:t>
              </a:r>
              <a:endParaRPr kumimoji="1" lang="ja-JP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3" name="正方形/長方形 62"/>
            <p:cNvSpPr/>
            <p:nvPr/>
          </p:nvSpPr>
          <p:spPr>
            <a:xfrm>
              <a:off x="41396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bg1"/>
                  </a:solidFill>
                  <a:latin typeface="+mn-ea"/>
                </a:rPr>
                <a:t>総勘定元帳</a:t>
              </a:r>
              <a:endParaRPr kumimoji="1" lang="ja-JP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6967587" y="1673090"/>
              <a:ext cx="772494" cy="2818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報　告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65" name="直線コネクタ 64"/>
            <p:cNvCxnSpPr/>
            <p:nvPr/>
          </p:nvCxnSpPr>
          <p:spPr>
            <a:xfrm flipH="1">
              <a:off x="6967587" y="1954932"/>
              <a:ext cx="77249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正方形/長方形 66"/>
            <p:cNvSpPr/>
            <p:nvPr/>
          </p:nvSpPr>
          <p:spPr>
            <a:xfrm>
              <a:off x="5939881" y="167309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財務諸表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68" name="正方形/長方形 67"/>
            <p:cNvSpPr/>
            <p:nvPr/>
          </p:nvSpPr>
          <p:spPr>
            <a:xfrm>
              <a:off x="7740081" y="1657944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利害関係者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70" name="直線コネクタ 69"/>
            <p:cNvCxnSpPr>
              <a:stCxn id="73" idx="0"/>
              <a:endCxn id="63" idx="2"/>
            </p:cNvCxnSpPr>
            <p:nvPr/>
          </p:nvCxnSpPr>
          <p:spPr>
            <a:xfrm flipV="1">
              <a:off x="4653534" y="2251920"/>
              <a:ext cx="0" cy="2072891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正方形/長方形 72"/>
            <p:cNvSpPr/>
            <p:nvPr/>
          </p:nvSpPr>
          <p:spPr>
            <a:xfrm>
              <a:off x="4139681" y="432481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試算表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74" name="直線コネクタ 73"/>
            <p:cNvCxnSpPr/>
            <p:nvPr/>
          </p:nvCxnSpPr>
          <p:spPr>
            <a:xfrm flipH="1">
              <a:off x="3753433" y="4506726"/>
              <a:ext cx="386248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/>
            <p:cNvCxnSpPr>
              <a:stCxn id="46" idx="3"/>
            </p:cNvCxnSpPr>
            <p:nvPr/>
          </p:nvCxnSpPr>
          <p:spPr>
            <a:xfrm flipV="1">
              <a:off x="3755582" y="1962239"/>
              <a:ext cx="8380" cy="255600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/>
            <p:cNvCxnSpPr>
              <a:stCxn id="90" idx="1"/>
            </p:cNvCxnSpPr>
            <p:nvPr/>
          </p:nvCxnSpPr>
          <p:spPr>
            <a:xfrm flipH="1">
              <a:off x="5167388" y="4621799"/>
              <a:ext cx="77249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/>
            <p:cNvCxnSpPr/>
            <p:nvPr/>
          </p:nvCxnSpPr>
          <p:spPr>
            <a:xfrm flipV="1">
              <a:off x="6107733" y="2262638"/>
              <a:ext cx="0" cy="2062173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/>
            <p:cNvCxnSpPr/>
            <p:nvPr/>
          </p:nvCxnSpPr>
          <p:spPr>
            <a:xfrm flipH="1">
              <a:off x="5596820" y="1121892"/>
              <a:ext cx="17820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コネクタ 84"/>
            <p:cNvCxnSpPr/>
            <p:nvPr/>
          </p:nvCxnSpPr>
          <p:spPr>
            <a:xfrm flipV="1">
              <a:off x="5612060" y="1124745"/>
              <a:ext cx="0" cy="2649056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/>
            <p:cNvCxnSpPr/>
            <p:nvPr/>
          </p:nvCxnSpPr>
          <p:spPr>
            <a:xfrm flipH="1">
              <a:off x="3382035" y="3789039"/>
              <a:ext cx="2244872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/>
            <p:cNvCxnSpPr/>
            <p:nvPr/>
          </p:nvCxnSpPr>
          <p:spPr>
            <a:xfrm>
              <a:off x="3380734" y="6093295"/>
              <a:ext cx="3998086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正方形/長方形 89"/>
            <p:cNvSpPr/>
            <p:nvPr/>
          </p:nvSpPr>
          <p:spPr>
            <a:xfrm>
              <a:off x="5939881" y="432481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精算表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3376707" y="3140968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検　証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7740081" y="2294315"/>
              <a:ext cx="1008111" cy="617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・企業内部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  <a:p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・企業</a:t>
              </a:r>
              <a:r>
                <a:rPr lang="ja-JP" altLang="en-US" sz="1050" dirty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外部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69433" y="3142014"/>
              <a:ext cx="772494" cy="296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集　計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1931269" y="4324811"/>
              <a:ext cx="1027706" cy="593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利害関係者</a:t>
              </a:r>
              <a:endParaRPr kumimoji="1"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5777608" y="908720"/>
              <a:ext cx="136815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会計帳簿の枠外</a:t>
              </a:r>
              <a:endParaRPr kumimoji="1" lang="ja-JP" altLang="en-US" sz="1050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  <p:cxnSp>
          <p:nvCxnSpPr>
            <p:cNvPr id="96" name="直線コネクタ 95"/>
            <p:cNvCxnSpPr/>
            <p:nvPr/>
          </p:nvCxnSpPr>
          <p:spPr>
            <a:xfrm>
              <a:off x="2960287" y="4722750"/>
              <a:ext cx="118070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正方形/長方形 96"/>
            <p:cNvSpPr/>
            <p:nvPr/>
          </p:nvSpPr>
          <p:spPr>
            <a:xfrm>
              <a:off x="6282948" y="5569043"/>
              <a:ext cx="357472" cy="2265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ja-JP" altLang="en-US" sz="1050" dirty="0" smtClean="0">
                  <a:solidFill>
                    <a:schemeClr val="tx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＝</a:t>
              </a:r>
              <a:endParaRPr lang="en-US" altLang="ja-JP" sz="105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0103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円/楕円 5"/>
          <p:cNvSpPr/>
          <p:nvPr/>
        </p:nvSpPr>
        <p:spPr>
          <a:xfrm>
            <a:off x="-28748" y="1723120"/>
            <a:ext cx="6768752" cy="568863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-36512" y="-653144"/>
            <a:ext cx="6768752" cy="5688632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267744" y="7057132"/>
            <a:ext cx="2232248" cy="53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kumimoji="1" lang="en-US" altLang="ja-JP" dirty="0" smtClean="0">
                <a:solidFill>
                  <a:srgbClr val="FF0000"/>
                </a:solidFill>
              </a:rPr>
              <a:t> </a:t>
            </a:r>
            <a:r>
              <a:rPr lang="ja-JP" altLang="en-US" dirty="0" smtClean="0">
                <a:solidFill>
                  <a:srgbClr val="FF0000"/>
                </a:solidFill>
              </a:rPr>
              <a:t>簿記上</a:t>
            </a:r>
            <a:r>
              <a:rPr lang="ja-JP" altLang="en-US" dirty="0">
                <a:solidFill>
                  <a:srgbClr val="FF0000"/>
                </a:solidFill>
              </a:rPr>
              <a:t>の</a:t>
            </a:r>
            <a:r>
              <a:rPr lang="ja-JP" altLang="en-US" dirty="0" smtClean="0">
                <a:solidFill>
                  <a:srgbClr val="FF0000"/>
                </a:solidFill>
              </a:rPr>
              <a:t>取引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267744" y="-846856"/>
            <a:ext cx="2232248" cy="53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rgbClr val="FF0000"/>
                </a:solidFill>
              </a:rPr>
              <a:t>一般的</a:t>
            </a:r>
            <a:r>
              <a:rPr lang="ja-JP" altLang="en-US" dirty="0">
                <a:solidFill>
                  <a:srgbClr val="FF0000"/>
                </a:solidFill>
              </a:rPr>
              <a:t>な</a:t>
            </a:r>
            <a:r>
              <a:rPr lang="ja-JP" altLang="en-US" dirty="0" smtClean="0">
                <a:solidFill>
                  <a:srgbClr val="FF0000"/>
                </a:solidFill>
              </a:rPr>
              <a:t>取引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734940" y="5157192"/>
            <a:ext cx="3413124" cy="1548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</a:t>
            </a:r>
            <a:r>
              <a:rPr lang="ja-JP" altLang="en-US" dirty="0" smtClean="0">
                <a:solidFill>
                  <a:schemeClr val="tx1"/>
                </a:solidFill>
              </a:rPr>
              <a:t>商品が盗まれた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 smtClean="0">
                <a:solidFill>
                  <a:schemeClr val="tx1"/>
                </a:solidFill>
              </a:rPr>
              <a:t>・　店舗が火災で全焼した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 smtClean="0">
                <a:solidFill>
                  <a:schemeClr val="tx1"/>
                </a:solidFill>
              </a:rPr>
              <a:t>・　交通事故で車が廃車になった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077516" y="2538512"/>
            <a:ext cx="5256584" cy="1548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商品を仕入れた　　　・　給料を支払った　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商品を販売した　　　 ・　電気代を支払った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お金を借りた　　　　　・　お金を貸した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お金を返した　　　　　・　お金を返して</a:t>
            </a:r>
            <a:r>
              <a:rPr lang="ja-JP" altLang="en-US" dirty="0" smtClean="0">
                <a:solidFill>
                  <a:schemeClr val="tx1"/>
                </a:solidFill>
              </a:rPr>
              <a:t>もらった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649066" y="-7144"/>
            <a:ext cx="3413124" cy="1548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商品を買う注文をした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商品を売る注文を受けた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部屋を借りる契約をした</a:t>
            </a:r>
          </a:p>
        </p:txBody>
      </p:sp>
      <p:sp>
        <p:nvSpPr>
          <p:cNvPr id="21" name="右中かっこ 20"/>
          <p:cNvSpPr/>
          <p:nvPr/>
        </p:nvSpPr>
        <p:spPr>
          <a:xfrm>
            <a:off x="7164288" y="1844824"/>
            <a:ext cx="844140" cy="54006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右中かっこ 22"/>
          <p:cNvSpPr/>
          <p:nvPr/>
        </p:nvSpPr>
        <p:spPr>
          <a:xfrm>
            <a:off x="7164288" y="-459432"/>
            <a:ext cx="844140" cy="2000460"/>
          </a:xfrm>
          <a:prstGeom prst="rightBrac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7884368" y="277230"/>
            <a:ext cx="2016224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記録しない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7812360" y="4276316"/>
            <a:ext cx="2016224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記録する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7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円/楕円 16"/>
          <p:cNvSpPr/>
          <p:nvPr/>
        </p:nvSpPr>
        <p:spPr>
          <a:xfrm>
            <a:off x="-28748" y="1723120"/>
            <a:ext cx="6768752" cy="568863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-36512" y="-653144"/>
            <a:ext cx="6768752" cy="5688632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267744" y="7057132"/>
            <a:ext cx="2232248" cy="53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kumimoji="1" lang="en-US" altLang="ja-JP" dirty="0" smtClean="0">
                <a:solidFill>
                  <a:srgbClr val="FF0000"/>
                </a:solidFill>
              </a:rPr>
              <a:t> </a:t>
            </a:r>
            <a:r>
              <a:rPr lang="ja-JP" altLang="en-US" dirty="0" smtClean="0">
                <a:solidFill>
                  <a:schemeClr val="bg1"/>
                </a:solidFill>
              </a:rPr>
              <a:t>簿記上</a:t>
            </a:r>
            <a:r>
              <a:rPr lang="ja-JP" altLang="en-US" dirty="0">
                <a:solidFill>
                  <a:schemeClr val="bg1"/>
                </a:solidFill>
              </a:rPr>
              <a:t>の</a:t>
            </a:r>
            <a:r>
              <a:rPr lang="ja-JP" altLang="en-US" dirty="0" smtClean="0">
                <a:solidFill>
                  <a:schemeClr val="bg1"/>
                </a:solidFill>
              </a:rPr>
              <a:t>取引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267744" y="-846856"/>
            <a:ext cx="2232248" cy="53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bg1"/>
                </a:solidFill>
              </a:rPr>
              <a:t>一般的</a:t>
            </a:r>
            <a:r>
              <a:rPr lang="ja-JP" altLang="en-US" dirty="0">
                <a:solidFill>
                  <a:schemeClr val="bg1"/>
                </a:solidFill>
              </a:rPr>
              <a:t>な</a:t>
            </a:r>
            <a:r>
              <a:rPr lang="ja-JP" altLang="en-US" dirty="0" smtClean="0">
                <a:solidFill>
                  <a:schemeClr val="bg1"/>
                </a:solidFill>
              </a:rPr>
              <a:t>取引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734940" y="5157192"/>
            <a:ext cx="3413124" cy="1548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</a:t>
            </a:r>
            <a:r>
              <a:rPr lang="ja-JP" altLang="en-US" dirty="0" smtClean="0">
                <a:solidFill>
                  <a:schemeClr val="tx1"/>
                </a:solidFill>
              </a:rPr>
              <a:t>商品が盗まれた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 smtClean="0">
                <a:solidFill>
                  <a:schemeClr val="tx1"/>
                </a:solidFill>
              </a:rPr>
              <a:t>・　店舗が火災で全焼した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 smtClean="0">
                <a:solidFill>
                  <a:schemeClr val="tx1"/>
                </a:solidFill>
              </a:rPr>
              <a:t>・　交通事故で車が廃車になった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077516" y="2538512"/>
            <a:ext cx="5256584" cy="1548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商品を仕入れた　　　・　給料を支払った　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商品を販売した　　　 ・　電気代を支払った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お金を借りた　　　　　・　お金を貸した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お金を返した　　　　　・　お金を返して</a:t>
            </a:r>
            <a:r>
              <a:rPr lang="ja-JP" altLang="en-US" dirty="0" smtClean="0">
                <a:solidFill>
                  <a:schemeClr val="tx1"/>
                </a:solidFill>
              </a:rPr>
              <a:t>もらった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649066" y="-7144"/>
            <a:ext cx="3413124" cy="1548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商品を買う注文をした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商品を売る注文を受けた</a:t>
            </a:r>
            <a:endParaRPr lang="en-US" altLang="ja-JP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</a:rPr>
              <a:t>・　部屋を借りる契約をした</a:t>
            </a:r>
          </a:p>
        </p:txBody>
      </p:sp>
      <p:sp>
        <p:nvSpPr>
          <p:cNvPr id="28" name="右中かっこ 27"/>
          <p:cNvSpPr/>
          <p:nvPr/>
        </p:nvSpPr>
        <p:spPr>
          <a:xfrm>
            <a:off x="7164288" y="1844824"/>
            <a:ext cx="844140" cy="54006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" name="右中かっこ 28"/>
          <p:cNvSpPr/>
          <p:nvPr/>
        </p:nvSpPr>
        <p:spPr>
          <a:xfrm>
            <a:off x="7164288" y="-459432"/>
            <a:ext cx="844140" cy="2000460"/>
          </a:xfrm>
          <a:prstGeom prst="rightBrac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884368" y="277230"/>
            <a:ext cx="2016224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記録しない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7812360" y="4276316"/>
            <a:ext cx="2016224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記録する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51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角丸四角形吹き出し 100"/>
          <p:cNvSpPr/>
          <p:nvPr/>
        </p:nvSpPr>
        <p:spPr>
          <a:xfrm>
            <a:off x="113231" y="4152814"/>
            <a:ext cx="8923267" cy="1728193"/>
          </a:xfrm>
          <a:prstGeom prst="wedgeRoundRectCallout">
            <a:avLst>
              <a:gd name="adj1" fmla="val -22131"/>
              <a:gd name="adj2" fmla="val 62834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各勘定には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勘定科目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という名前が付いており、その勘定に記録される取引の内容を示して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いる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本棚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に収納される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本の種類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のこと。</a:t>
            </a: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8" name="角丸四角形 97"/>
          <p:cNvSpPr/>
          <p:nvPr/>
        </p:nvSpPr>
        <p:spPr>
          <a:xfrm>
            <a:off x="2562426" y="6866259"/>
            <a:ext cx="2413012" cy="29751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右　側</a:t>
            </a:r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ja-JP" altLang="en-US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en-US" altLang="ja-JP" sz="2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ja-JP" altLang="en-US" sz="2400" dirty="0" smtClean="0">
                <a:solidFill>
                  <a:srgbClr val="FF0000"/>
                </a:solidFill>
                <a:latin typeface="+mn-ea"/>
              </a:rPr>
              <a:t>貸方 </a:t>
            </a:r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sz="24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47533" y="-4093333"/>
            <a:ext cx="3024336" cy="64807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簿記上の取引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447533" y="-1920707"/>
            <a:ext cx="1231995" cy="648072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原因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2247733" y="-1923936"/>
            <a:ext cx="1224136" cy="648072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結果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3" name="下矢印 22"/>
          <p:cNvSpPr/>
          <p:nvPr/>
        </p:nvSpPr>
        <p:spPr>
          <a:xfrm>
            <a:off x="879796" y="-1121182"/>
            <a:ext cx="414838" cy="733758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下矢印 47"/>
          <p:cNvSpPr/>
          <p:nvPr/>
        </p:nvSpPr>
        <p:spPr>
          <a:xfrm>
            <a:off x="1679395" y="-3333955"/>
            <a:ext cx="568338" cy="787085"/>
          </a:xfrm>
          <a:prstGeom prst="downArrow">
            <a:avLst>
              <a:gd name="adj1" fmla="val 50000"/>
              <a:gd name="adj2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1" name="下矢印 50"/>
          <p:cNvSpPr/>
          <p:nvPr/>
        </p:nvSpPr>
        <p:spPr>
          <a:xfrm rot="18902948">
            <a:off x="2093169" y="-2920870"/>
            <a:ext cx="471427" cy="1001042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0</a:t>
            </a:r>
            <a:endParaRPr kumimoji="1" lang="ja-JP" altLang="en-US" dirty="0"/>
          </a:p>
        </p:txBody>
      </p:sp>
      <p:sp>
        <p:nvSpPr>
          <p:cNvPr id="52" name="下矢印 51"/>
          <p:cNvSpPr/>
          <p:nvPr/>
        </p:nvSpPr>
        <p:spPr>
          <a:xfrm rot="2746337">
            <a:off x="1374732" y="-2939943"/>
            <a:ext cx="501337" cy="1014106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0</a:t>
            </a:r>
            <a:endParaRPr kumimoji="1" lang="ja-JP" altLang="en-US" dirty="0"/>
          </a:p>
        </p:txBody>
      </p:sp>
      <p:sp>
        <p:nvSpPr>
          <p:cNvPr id="1032" name="正方形/長方形 1031"/>
          <p:cNvSpPr/>
          <p:nvPr/>
        </p:nvSpPr>
        <p:spPr>
          <a:xfrm>
            <a:off x="1842920" y="-3228445"/>
            <a:ext cx="252000" cy="609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1849589" y="-2748605"/>
            <a:ext cx="2592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正方形/長方形 64"/>
          <p:cNvSpPr/>
          <p:nvPr/>
        </p:nvSpPr>
        <p:spPr>
          <a:xfrm rot="2833550">
            <a:off x="1889592" y="-2517283"/>
            <a:ext cx="2592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6" name="正方形/長方形 65"/>
          <p:cNvSpPr/>
          <p:nvPr/>
        </p:nvSpPr>
        <p:spPr>
          <a:xfrm>
            <a:off x="1835035" y="-2885874"/>
            <a:ext cx="7159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8" name="下矢印 67"/>
          <p:cNvSpPr/>
          <p:nvPr/>
        </p:nvSpPr>
        <p:spPr>
          <a:xfrm>
            <a:off x="2652382" y="-1121182"/>
            <a:ext cx="414838" cy="733758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034" name="直線コネクタ 1033"/>
          <p:cNvCxnSpPr/>
          <p:nvPr/>
        </p:nvCxnSpPr>
        <p:spPr>
          <a:xfrm>
            <a:off x="455392" y="305587"/>
            <a:ext cx="1224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 flipH="1">
            <a:off x="1067460" y="310959"/>
            <a:ext cx="15395" cy="930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角丸四角形 73"/>
          <p:cNvSpPr/>
          <p:nvPr/>
        </p:nvSpPr>
        <p:spPr>
          <a:xfrm>
            <a:off x="691171" y="-100021"/>
            <a:ext cx="792088" cy="32940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勘定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79" name="直線コネクタ 78"/>
          <p:cNvCxnSpPr/>
          <p:nvPr/>
        </p:nvCxnSpPr>
        <p:spPr>
          <a:xfrm>
            <a:off x="2234328" y="294005"/>
            <a:ext cx="1224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/>
          <p:cNvCxnSpPr/>
          <p:nvPr/>
        </p:nvCxnSpPr>
        <p:spPr>
          <a:xfrm flipH="1">
            <a:off x="2846396" y="299377"/>
            <a:ext cx="15395" cy="930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角丸四角形 80"/>
          <p:cNvSpPr/>
          <p:nvPr/>
        </p:nvSpPr>
        <p:spPr>
          <a:xfrm>
            <a:off x="2470107" y="-111603"/>
            <a:ext cx="792088" cy="32940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勘定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113231" y="-240303"/>
            <a:ext cx="3646669" cy="180393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3" name="角丸四角形 82"/>
          <p:cNvSpPr/>
          <p:nvPr/>
        </p:nvSpPr>
        <p:spPr>
          <a:xfrm>
            <a:off x="1067460" y="1398927"/>
            <a:ext cx="1778936" cy="329408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総勘定元帳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4" name="角丸四角形吹き出し 83"/>
          <p:cNvSpPr/>
          <p:nvPr/>
        </p:nvSpPr>
        <p:spPr>
          <a:xfrm>
            <a:off x="4067945" y="-4093333"/>
            <a:ext cx="4968550" cy="897597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お金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やモノが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増減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したら記録が必要！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7" name="角丸四角形吹き出し 86"/>
          <p:cNvSpPr/>
          <p:nvPr/>
        </p:nvSpPr>
        <p:spPr>
          <a:xfrm>
            <a:off x="4067944" y="-1861085"/>
            <a:ext cx="4968551" cy="897597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原因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結果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に分解する！</a:t>
            </a: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8" name="角丸四角形吹き出し 87"/>
          <p:cNvSpPr/>
          <p:nvPr/>
        </p:nvSpPr>
        <p:spPr>
          <a:xfrm>
            <a:off x="4067945" y="-240302"/>
            <a:ext cx="4968551" cy="1803934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>
                <a:solidFill>
                  <a:srgbClr val="FF0000"/>
                </a:solidFill>
                <a:latin typeface="+mn-ea"/>
              </a:rPr>
              <a:t>勘定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</a:t>
            </a: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本棚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</a:p>
          <a:p>
            <a:pPr>
              <a:lnSpc>
                <a:spcPct val="200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に整理して収納する！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1026" name="Picture 2" descr="http://1.bp.blogspot.com/-Qm_pqnd91J0/UgsvOiVlEbI/AAAAAAAAXSg/zWzxU5aTANg/s800/tosyokan_book_tan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039" y="236855"/>
            <a:ext cx="1263873" cy="112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角丸四角形吹き出し 89"/>
          <p:cNvSpPr/>
          <p:nvPr/>
        </p:nvSpPr>
        <p:spPr>
          <a:xfrm>
            <a:off x="113232" y="2204864"/>
            <a:ext cx="8923266" cy="1803934"/>
          </a:xfrm>
          <a:prstGeom prst="wedgeRoundRectCallout">
            <a:avLst>
              <a:gd name="adj1" fmla="val -28790"/>
              <a:gd name="adj2" fmla="val -7150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>
                <a:solidFill>
                  <a:srgbClr val="FF0000"/>
                </a:solidFill>
                <a:latin typeface="+mn-ea"/>
              </a:rPr>
              <a:t>勘定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が設けられた会計帳簿を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総勘定元帳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（または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元帳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という。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本棚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がたくさん置かれた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図書館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のこと。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1038" name="Picture 5" descr="http://2.bp.blogspot.com/-_MZSUPfN5kY/UyrZwbbNI1I/AAAAAAAAeYg/U6g7RSRedYg/s800/tatemono_tosyok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810062"/>
            <a:ext cx="1480709" cy="11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角丸四角形 91"/>
          <p:cNvSpPr/>
          <p:nvPr/>
        </p:nvSpPr>
        <p:spPr>
          <a:xfrm>
            <a:off x="145604" y="6852671"/>
            <a:ext cx="2413012" cy="297518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左　側</a:t>
            </a:r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ja-JP" altLang="en-US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en-US" altLang="ja-JP" sz="2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ja-JP" altLang="en-US" sz="2400" dirty="0" smtClean="0">
                <a:solidFill>
                  <a:srgbClr val="FF0000"/>
                </a:solidFill>
                <a:latin typeface="+mn-ea"/>
              </a:rPr>
              <a:t>借方 </a:t>
            </a:r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sz="24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cxnSp>
        <p:nvCxnSpPr>
          <p:cNvPr id="93" name="直線コネクタ 92"/>
          <p:cNvCxnSpPr/>
          <p:nvPr/>
        </p:nvCxnSpPr>
        <p:spPr>
          <a:xfrm>
            <a:off x="146348" y="6866259"/>
            <a:ext cx="48245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/>
          <p:cNvCxnSpPr/>
          <p:nvPr/>
        </p:nvCxnSpPr>
        <p:spPr>
          <a:xfrm>
            <a:off x="2558616" y="6883151"/>
            <a:ext cx="0" cy="2952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>
            <a:off x="4963264" y="6860291"/>
            <a:ext cx="0" cy="29751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/>
          <p:cNvCxnSpPr/>
          <p:nvPr/>
        </p:nvCxnSpPr>
        <p:spPr>
          <a:xfrm>
            <a:off x="153968" y="6852671"/>
            <a:ext cx="0" cy="29751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>
            <a:off x="153968" y="9833827"/>
            <a:ext cx="4816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角丸四角形 98"/>
          <p:cNvSpPr/>
          <p:nvPr/>
        </p:nvSpPr>
        <p:spPr>
          <a:xfrm>
            <a:off x="160862" y="6133479"/>
            <a:ext cx="4814576" cy="73697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rgbClr val="FF0000"/>
                </a:solidFill>
                <a:latin typeface="+mn-ea"/>
              </a:rPr>
              <a:t>現　　　金</a:t>
            </a:r>
            <a:endParaRPr kumimoji="1" lang="ja-JP" altLang="en-US" sz="2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0" name="下矢印 99"/>
          <p:cNvSpPr/>
          <p:nvPr/>
        </p:nvSpPr>
        <p:spPr>
          <a:xfrm>
            <a:off x="1144691" y="8067894"/>
            <a:ext cx="414838" cy="544741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2" name="下矢印 101"/>
          <p:cNvSpPr/>
          <p:nvPr/>
        </p:nvSpPr>
        <p:spPr>
          <a:xfrm>
            <a:off x="3561513" y="8075514"/>
            <a:ext cx="414838" cy="544741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48" name="左大かっこ 1047"/>
          <p:cNvSpPr/>
          <p:nvPr/>
        </p:nvSpPr>
        <p:spPr>
          <a:xfrm>
            <a:off x="-324545" y="659693"/>
            <a:ext cx="324545" cy="7680571"/>
          </a:xfrm>
          <a:prstGeom prst="leftBracket">
            <a:avLst>
              <a:gd name="adj" fmla="val 0"/>
            </a:avLst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52" name="直線コネクタ 1051"/>
          <p:cNvCxnSpPr>
            <a:stCxn id="1048" idx="0"/>
          </p:cNvCxnSpPr>
          <p:nvPr/>
        </p:nvCxnSpPr>
        <p:spPr>
          <a:xfrm>
            <a:off x="0" y="659693"/>
            <a:ext cx="3955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角丸四角形 116"/>
          <p:cNvSpPr/>
          <p:nvPr/>
        </p:nvSpPr>
        <p:spPr>
          <a:xfrm>
            <a:off x="5175675" y="6852670"/>
            <a:ext cx="3860819" cy="29751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りし</a:t>
            </a:r>
            <a:endParaRPr kumimoji="1" lang="ja-JP" altLang="en-US" sz="9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cxnSp>
        <p:nvCxnSpPr>
          <p:cNvPr id="107" name="直線コネクタ 106"/>
          <p:cNvCxnSpPr/>
          <p:nvPr/>
        </p:nvCxnSpPr>
        <p:spPr>
          <a:xfrm flipH="1">
            <a:off x="6304955" y="8732000"/>
            <a:ext cx="72008" cy="213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コネクタ 142"/>
          <p:cNvCxnSpPr/>
          <p:nvPr/>
        </p:nvCxnSpPr>
        <p:spPr>
          <a:xfrm>
            <a:off x="6304955" y="893555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線コネクタ 145"/>
          <p:cNvCxnSpPr/>
          <p:nvPr/>
        </p:nvCxnSpPr>
        <p:spPr>
          <a:xfrm flipH="1">
            <a:off x="8153348" y="8588820"/>
            <a:ext cx="72008" cy="213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線コネクタ 146"/>
          <p:cNvCxnSpPr/>
          <p:nvPr/>
        </p:nvCxnSpPr>
        <p:spPr>
          <a:xfrm>
            <a:off x="8016195" y="8603109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602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角丸四角形吹き出し 100"/>
          <p:cNvSpPr/>
          <p:nvPr/>
        </p:nvSpPr>
        <p:spPr>
          <a:xfrm>
            <a:off x="113231" y="4152814"/>
            <a:ext cx="8923267" cy="1728193"/>
          </a:xfrm>
          <a:prstGeom prst="wedgeRoundRectCallout">
            <a:avLst>
              <a:gd name="adj1" fmla="val -22131"/>
              <a:gd name="adj2" fmla="val 62834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各勘定には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勘定科目</a:t>
            </a:r>
            <a:r>
              <a:rPr lang="ja-JP" altLang="en-US" dirty="0" smtClean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という名前が付いており、その勘定に記録される取引の内容を示して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いる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本棚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に収納される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本の種類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のこと。</a:t>
            </a: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8" name="角丸四角形 97"/>
          <p:cNvSpPr/>
          <p:nvPr/>
        </p:nvSpPr>
        <p:spPr>
          <a:xfrm>
            <a:off x="2562426" y="6866259"/>
            <a:ext cx="2413012" cy="29751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右　側</a:t>
            </a:r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ja-JP" altLang="en-US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en-US" altLang="ja-JP" sz="2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ja-JP" altLang="en-US" sz="2400" dirty="0" smtClean="0">
                <a:solidFill>
                  <a:schemeClr val="bg1"/>
                </a:solidFill>
                <a:latin typeface="+mn-ea"/>
              </a:rPr>
              <a:t>貸方 </a:t>
            </a:r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sz="24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47533" y="-4093333"/>
            <a:ext cx="3024336" cy="64807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簿記上の取引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447533" y="-1920707"/>
            <a:ext cx="1231995" cy="648072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原因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2247733" y="-1923936"/>
            <a:ext cx="1224136" cy="648072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結果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3" name="下矢印 22"/>
          <p:cNvSpPr/>
          <p:nvPr/>
        </p:nvSpPr>
        <p:spPr>
          <a:xfrm>
            <a:off x="879796" y="-1121182"/>
            <a:ext cx="414838" cy="733758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下矢印 47"/>
          <p:cNvSpPr/>
          <p:nvPr/>
        </p:nvSpPr>
        <p:spPr>
          <a:xfrm>
            <a:off x="1679395" y="-3333955"/>
            <a:ext cx="568338" cy="787085"/>
          </a:xfrm>
          <a:prstGeom prst="downArrow">
            <a:avLst>
              <a:gd name="adj1" fmla="val 50000"/>
              <a:gd name="adj2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1" name="下矢印 50"/>
          <p:cNvSpPr/>
          <p:nvPr/>
        </p:nvSpPr>
        <p:spPr>
          <a:xfrm rot="18902948">
            <a:off x="2093169" y="-2920870"/>
            <a:ext cx="471427" cy="1001042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0</a:t>
            </a:r>
            <a:endParaRPr kumimoji="1" lang="ja-JP" altLang="en-US" dirty="0"/>
          </a:p>
        </p:txBody>
      </p:sp>
      <p:sp>
        <p:nvSpPr>
          <p:cNvPr id="52" name="下矢印 51"/>
          <p:cNvSpPr/>
          <p:nvPr/>
        </p:nvSpPr>
        <p:spPr>
          <a:xfrm rot="2746337">
            <a:off x="1374732" y="-2939943"/>
            <a:ext cx="501337" cy="1014106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0</a:t>
            </a:r>
            <a:endParaRPr kumimoji="1" lang="ja-JP" altLang="en-US" dirty="0"/>
          </a:p>
        </p:txBody>
      </p:sp>
      <p:sp>
        <p:nvSpPr>
          <p:cNvPr id="1032" name="正方形/長方形 1031"/>
          <p:cNvSpPr/>
          <p:nvPr/>
        </p:nvSpPr>
        <p:spPr>
          <a:xfrm>
            <a:off x="1842920" y="-3228445"/>
            <a:ext cx="252000" cy="609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1849589" y="-2748605"/>
            <a:ext cx="2592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正方形/長方形 64"/>
          <p:cNvSpPr/>
          <p:nvPr/>
        </p:nvSpPr>
        <p:spPr>
          <a:xfrm rot="2833550">
            <a:off x="1889592" y="-2517283"/>
            <a:ext cx="2592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6" name="正方形/長方形 65"/>
          <p:cNvSpPr/>
          <p:nvPr/>
        </p:nvSpPr>
        <p:spPr>
          <a:xfrm>
            <a:off x="1835035" y="-2885874"/>
            <a:ext cx="7159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8" name="下矢印 67"/>
          <p:cNvSpPr/>
          <p:nvPr/>
        </p:nvSpPr>
        <p:spPr>
          <a:xfrm>
            <a:off x="2652382" y="-1121182"/>
            <a:ext cx="414838" cy="733758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034" name="直線コネクタ 1033"/>
          <p:cNvCxnSpPr/>
          <p:nvPr/>
        </p:nvCxnSpPr>
        <p:spPr>
          <a:xfrm>
            <a:off x="455392" y="305587"/>
            <a:ext cx="1224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 flipH="1">
            <a:off x="1067460" y="310959"/>
            <a:ext cx="15395" cy="930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角丸四角形 73"/>
          <p:cNvSpPr/>
          <p:nvPr/>
        </p:nvSpPr>
        <p:spPr>
          <a:xfrm>
            <a:off x="691171" y="-100021"/>
            <a:ext cx="792088" cy="32940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勘定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79" name="直線コネクタ 78"/>
          <p:cNvCxnSpPr/>
          <p:nvPr/>
        </p:nvCxnSpPr>
        <p:spPr>
          <a:xfrm>
            <a:off x="2234328" y="294005"/>
            <a:ext cx="1224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/>
          <p:cNvCxnSpPr/>
          <p:nvPr/>
        </p:nvCxnSpPr>
        <p:spPr>
          <a:xfrm flipH="1">
            <a:off x="2846396" y="299377"/>
            <a:ext cx="15395" cy="930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角丸四角形 80"/>
          <p:cNvSpPr/>
          <p:nvPr/>
        </p:nvSpPr>
        <p:spPr>
          <a:xfrm>
            <a:off x="2470107" y="-111603"/>
            <a:ext cx="792088" cy="32940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勘定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113231" y="-240303"/>
            <a:ext cx="3646669" cy="180393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3" name="角丸四角形 82"/>
          <p:cNvSpPr/>
          <p:nvPr/>
        </p:nvSpPr>
        <p:spPr>
          <a:xfrm>
            <a:off x="1067460" y="1398927"/>
            <a:ext cx="1778936" cy="329408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総勘定元帳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4" name="角丸四角形吹き出し 83"/>
          <p:cNvSpPr/>
          <p:nvPr/>
        </p:nvSpPr>
        <p:spPr>
          <a:xfrm>
            <a:off x="4067945" y="-4093333"/>
            <a:ext cx="4968550" cy="897597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お金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やモノが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増減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したら記録が必要！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7" name="角丸四角形吹き出し 86"/>
          <p:cNvSpPr/>
          <p:nvPr/>
        </p:nvSpPr>
        <p:spPr>
          <a:xfrm>
            <a:off x="4067944" y="-1861085"/>
            <a:ext cx="4968551" cy="897597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原因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結果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に分解する！</a:t>
            </a: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8" name="角丸四角形吹き出し 87"/>
          <p:cNvSpPr/>
          <p:nvPr/>
        </p:nvSpPr>
        <p:spPr>
          <a:xfrm>
            <a:off x="4067945" y="-240302"/>
            <a:ext cx="4968551" cy="1803934"/>
          </a:xfrm>
          <a:prstGeom prst="wedgeRoundRectCallout">
            <a:avLst>
              <a:gd name="adj1" fmla="val -59084"/>
              <a:gd name="adj2" fmla="val -3278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>
                <a:solidFill>
                  <a:schemeClr val="bg1"/>
                </a:solidFill>
                <a:latin typeface="+mn-ea"/>
              </a:rPr>
              <a:t>勘定</a:t>
            </a:r>
            <a:r>
              <a:rPr lang="ja-JP" altLang="en-US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</a:t>
            </a: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本棚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</a:p>
          <a:p>
            <a:pPr>
              <a:lnSpc>
                <a:spcPct val="200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に整理して収納する！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1026" name="Picture 2" descr="http://1.bp.blogspot.com/-Qm_pqnd91J0/UgsvOiVlEbI/AAAAAAAAXSg/zWzxU5aTANg/s800/tosyokan_book_tan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039" y="236855"/>
            <a:ext cx="1263873" cy="112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角丸四角形吹き出し 89"/>
          <p:cNvSpPr/>
          <p:nvPr/>
        </p:nvSpPr>
        <p:spPr>
          <a:xfrm>
            <a:off x="113232" y="2204864"/>
            <a:ext cx="8923266" cy="1803934"/>
          </a:xfrm>
          <a:prstGeom prst="wedgeRoundRectCallout">
            <a:avLst>
              <a:gd name="adj1" fmla="val -28790"/>
              <a:gd name="adj2" fmla="val -7150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>
                <a:solidFill>
                  <a:schemeClr val="bg1"/>
                </a:solidFill>
                <a:latin typeface="+mn-ea"/>
              </a:rPr>
              <a:t>勘定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が設けられた会計帳簿を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総勘定元帳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（または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元帳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という。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本棚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がたくさん置かれた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図書館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のこと。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1038" name="Picture 5" descr="http://2.bp.blogspot.com/-_MZSUPfN5kY/UyrZwbbNI1I/AAAAAAAAeYg/U6g7RSRedYg/s800/tatemono_tosyok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810062"/>
            <a:ext cx="1480709" cy="11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角丸四角形 91"/>
          <p:cNvSpPr/>
          <p:nvPr/>
        </p:nvSpPr>
        <p:spPr>
          <a:xfrm>
            <a:off x="145604" y="6852671"/>
            <a:ext cx="2413012" cy="297518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左　側</a:t>
            </a:r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ja-JP" altLang="en-US" sz="2400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endParaRPr lang="en-US" altLang="ja-JP" sz="24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</a:t>
            </a:r>
            <a:r>
              <a:rPr lang="en-US" altLang="ja-JP" sz="2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ja-JP" altLang="en-US" sz="2400" dirty="0" smtClean="0">
                <a:solidFill>
                  <a:schemeClr val="bg1"/>
                </a:solidFill>
                <a:latin typeface="+mn-ea"/>
              </a:rPr>
              <a:t>借方</a:t>
            </a:r>
            <a:r>
              <a:rPr lang="ja-JP" altLang="en-US" sz="2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sz="24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cxnSp>
        <p:nvCxnSpPr>
          <p:cNvPr id="93" name="直線コネクタ 92"/>
          <p:cNvCxnSpPr/>
          <p:nvPr/>
        </p:nvCxnSpPr>
        <p:spPr>
          <a:xfrm>
            <a:off x="146348" y="6866259"/>
            <a:ext cx="48245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/>
          <p:cNvCxnSpPr/>
          <p:nvPr/>
        </p:nvCxnSpPr>
        <p:spPr>
          <a:xfrm>
            <a:off x="2558616" y="6883151"/>
            <a:ext cx="0" cy="29523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>
            <a:off x="4963264" y="6860291"/>
            <a:ext cx="0" cy="29751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/>
          <p:cNvCxnSpPr/>
          <p:nvPr/>
        </p:nvCxnSpPr>
        <p:spPr>
          <a:xfrm>
            <a:off x="153968" y="6852671"/>
            <a:ext cx="0" cy="29751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>
            <a:off x="153968" y="9833827"/>
            <a:ext cx="4816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角丸四角形 98"/>
          <p:cNvSpPr/>
          <p:nvPr/>
        </p:nvSpPr>
        <p:spPr>
          <a:xfrm>
            <a:off x="160862" y="6133479"/>
            <a:ext cx="4814576" cy="73697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bg1"/>
                </a:solidFill>
                <a:latin typeface="+mn-ea"/>
              </a:rPr>
              <a:t>現　　　金</a:t>
            </a:r>
            <a:endParaRPr kumimoji="1" lang="ja-JP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0" name="下矢印 99"/>
          <p:cNvSpPr/>
          <p:nvPr/>
        </p:nvSpPr>
        <p:spPr>
          <a:xfrm>
            <a:off x="1144691" y="8067894"/>
            <a:ext cx="414838" cy="544741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2" name="下矢印 101"/>
          <p:cNvSpPr/>
          <p:nvPr/>
        </p:nvSpPr>
        <p:spPr>
          <a:xfrm>
            <a:off x="3561513" y="8075514"/>
            <a:ext cx="414838" cy="544741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48" name="左大かっこ 1047"/>
          <p:cNvSpPr/>
          <p:nvPr/>
        </p:nvSpPr>
        <p:spPr>
          <a:xfrm>
            <a:off x="-324545" y="659693"/>
            <a:ext cx="324545" cy="7680571"/>
          </a:xfrm>
          <a:prstGeom prst="leftBracket">
            <a:avLst>
              <a:gd name="adj" fmla="val 0"/>
            </a:avLst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52" name="直線コネクタ 1051"/>
          <p:cNvCxnSpPr>
            <a:stCxn id="1048" idx="0"/>
          </p:cNvCxnSpPr>
          <p:nvPr/>
        </p:nvCxnSpPr>
        <p:spPr>
          <a:xfrm>
            <a:off x="0" y="659693"/>
            <a:ext cx="3955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角丸四角形 116"/>
          <p:cNvSpPr/>
          <p:nvPr/>
        </p:nvSpPr>
        <p:spPr>
          <a:xfrm>
            <a:off x="5175675" y="6852670"/>
            <a:ext cx="3860819" cy="29751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りし</a:t>
            </a:r>
            <a:endParaRPr kumimoji="1" lang="ja-JP" altLang="en-US" sz="9600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cxnSp>
        <p:nvCxnSpPr>
          <p:cNvPr id="107" name="直線コネクタ 106"/>
          <p:cNvCxnSpPr/>
          <p:nvPr/>
        </p:nvCxnSpPr>
        <p:spPr>
          <a:xfrm flipH="1">
            <a:off x="6304955" y="8732000"/>
            <a:ext cx="72008" cy="2130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コネクタ 142"/>
          <p:cNvCxnSpPr/>
          <p:nvPr/>
        </p:nvCxnSpPr>
        <p:spPr>
          <a:xfrm>
            <a:off x="6304955" y="8935554"/>
            <a:ext cx="21602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線コネクタ 145"/>
          <p:cNvCxnSpPr/>
          <p:nvPr/>
        </p:nvCxnSpPr>
        <p:spPr>
          <a:xfrm flipH="1">
            <a:off x="8153348" y="8588820"/>
            <a:ext cx="72008" cy="2130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線コネクタ 146"/>
          <p:cNvCxnSpPr/>
          <p:nvPr/>
        </p:nvCxnSpPr>
        <p:spPr>
          <a:xfrm>
            <a:off x="8016195" y="8603109"/>
            <a:ext cx="21602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341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下矢印 3"/>
          <p:cNvSpPr/>
          <p:nvPr/>
        </p:nvSpPr>
        <p:spPr>
          <a:xfrm>
            <a:off x="4355976" y="2304256"/>
            <a:ext cx="720080" cy="1556792"/>
          </a:xfrm>
          <a:prstGeom prst="downArrow">
            <a:avLst>
              <a:gd name="adj1" fmla="val 50000"/>
              <a:gd name="adj2" fmla="val 3703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2290826" y="2703116"/>
            <a:ext cx="4878164" cy="7200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現金の残高はいくら？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633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/>
          <p:cNvCxnSpPr/>
          <p:nvPr/>
        </p:nvCxnSpPr>
        <p:spPr>
          <a:xfrm>
            <a:off x="2115344" y="139304"/>
            <a:ext cx="8391" cy="20768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V="1">
            <a:off x="251520" y="139302"/>
            <a:ext cx="3727721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/>
          <p:cNvSpPr/>
          <p:nvPr/>
        </p:nvSpPr>
        <p:spPr>
          <a:xfrm>
            <a:off x="2115343" y="139304"/>
            <a:ext cx="1863897" cy="2076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1,500</a:t>
            </a:r>
          </a:p>
          <a:p>
            <a:pPr algn="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600</a:t>
            </a:r>
          </a:p>
          <a:p>
            <a:pPr algn="r">
              <a:spcAft>
                <a:spcPts val="1200"/>
              </a:spcAft>
            </a:pP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1,200</a:t>
            </a:r>
          </a:p>
          <a:p>
            <a:pPr algn="r">
              <a:spcAft>
                <a:spcPts val="1200"/>
              </a:spcAft>
            </a:pPr>
            <a:r>
              <a:rPr kumimoji="1" lang="en-US" altLang="ja-JP" dirty="0">
                <a:solidFill>
                  <a:schemeClr val="tx1"/>
                </a:solidFill>
                <a:latin typeface="+mn-ea"/>
              </a:rPr>
              <a:t>6,300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51520" y="139304"/>
            <a:ext cx="1800200" cy="2076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2,400</a:t>
            </a:r>
          </a:p>
          <a:p>
            <a:pPr algn="r">
              <a:spcAft>
                <a:spcPts val="1200"/>
              </a:spcAft>
            </a:pP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10,000</a:t>
            </a:r>
          </a:p>
          <a:p>
            <a:pPr algn="r">
              <a:spcAft>
                <a:spcPts val="1200"/>
              </a:spcAft>
            </a:pPr>
            <a:endParaRPr kumimoji="1" lang="en-US" altLang="ja-JP" dirty="0">
              <a:solidFill>
                <a:schemeClr val="tx1"/>
              </a:solidFill>
              <a:latin typeface="+mn-ea"/>
            </a:endParaRPr>
          </a:p>
          <a:p>
            <a:pPr algn="r">
              <a:spcAft>
                <a:spcPts val="1200"/>
              </a:spcAft>
            </a:pP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739100" y="-376088"/>
            <a:ext cx="2752634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現　　金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下矢印 72"/>
          <p:cNvSpPr/>
          <p:nvPr/>
        </p:nvSpPr>
        <p:spPr>
          <a:xfrm rot="16200000">
            <a:off x="4749296" y="914395"/>
            <a:ext cx="414838" cy="526714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4" name="直線コネクタ 73"/>
          <p:cNvCxnSpPr>
            <a:stCxn id="76" idx="2"/>
          </p:cNvCxnSpPr>
          <p:nvPr/>
        </p:nvCxnSpPr>
        <p:spPr>
          <a:xfrm>
            <a:off x="7485344" y="127967"/>
            <a:ext cx="6032" cy="20882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>
            <a:off x="5876535" y="125610"/>
            <a:ext cx="3217618" cy="23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正方形/長方形 75"/>
          <p:cNvSpPr/>
          <p:nvPr/>
        </p:nvSpPr>
        <p:spPr>
          <a:xfrm>
            <a:off x="5876535" y="-387424"/>
            <a:ext cx="321761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現　　金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8" name="直線コネクタ 77"/>
          <p:cNvCxnSpPr/>
          <p:nvPr/>
        </p:nvCxnSpPr>
        <p:spPr>
          <a:xfrm>
            <a:off x="5876535" y="125610"/>
            <a:ext cx="0" cy="2090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 flipH="1">
            <a:off x="5876536" y="2212032"/>
            <a:ext cx="16118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/>
          <p:nvPr/>
        </p:nvCxnSpPr>
        <p:spPr>
          <a:xfrm flipH="1">
            <a:off x="7485344" y="1385171"/>
            <a:ext cx="1623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正方形/長方形 82"/>
          <p:cNvSpPr/>
          <p:nvPr/>
        </p:nvSpPr>
        <p:spPr>
          <a:xfrm>
            <a:off x="5876536" y="139304"/>
            <a:ext cx="1608808" cy="2063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12,400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84" name="直線コネクタ 83"/>
          <p:cNvCxnSpPr/>
          <p:nvPr/>
        </p:nvCxnSpPr>
        <p:spPr>
          <a:xfrm>
            <a:off x="9098979" y="139304"/>
            <a:ext cx="4762" cy="1245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正方形/長方形 88"/>
          <p:cNvSpPr/>
          <p:nvPr/>
        </p:nvSpPr>
        <p:spPr>
          <a:xfrm>
            <a:off x="7485344" y="125610"/>
            <a:ext cx="1608809" cy="125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9,600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0" name="左中かっこ 89"/>
          <p:cNvSpPr/>
          <p:nvPr/>
        </p:nvSpPr>
        <p:spPr>
          <a:xfrm rot="10800000">
            <a:off x="7596337" y="1477071"/>
            <a:ext cx="282464" cy="64807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正方形/長方形 90"/>
          <p:cNvSpPr/>
          <p:nvPr/>
        </p:nvSpPr>
        <p:spPr>
          <a:xfrm>
            <a:off x="7956376" y="1477071"/>
            <a:ext cx="1152128" cy="739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借方残高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pPr algn="ctr"/>
            <a:r>
              <a:rPr lang="en-US" altLang="ja-JP" dirty="0" smtClean="0">
                <a:solidFill>
                  <a:srgbClr val="FF0000"/>
                </a:solidFill>
                <a:latin typeface="+mn-ea"/>
              </a:rPr>
              <a:t>2,800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円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9" name="左中かっこ 38"/>
          <p:cNvSpPr/>
          <p:nvPr/>
        </p:nvSpPr>
        <p:spPr>
          <a:xfrm rot="16200000">
            <a:off x="2954604" y="1601347"/>
            <a:ext cx="282464" cy="1656184"/>
          </a:xfrm>
          <a:prstGeom prst="leftBrace">
            <a:avLst>
              <a:gd name="adj1" fmla="val 4041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左中かっこ 39"/>
          <p:cNvSpPr/>
          <p:nvPr/>
        </p:nvSpPr>
        <p:spPr>
          <a:xfrm rot="16200000">
            <a:off x="1051582" y="1601343"/>
            <a:ext cx="282464" cy="1656191"/>
          </a:xfrm>
          <a:prstGeom prst="leftBrace">
            <a:avLst>
              <a:gd name="adj1" fmla="val 4041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>
            <a:off x="2123735" y="2576239"/>
            <a:ext cx="185550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減ったら貸方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65061" y="2576239"/>
            <a:ext cx="185550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増えたら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貸方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>
            <a:off x="2043336" y="4183087"/>
            <a:ext cx="8391" cy="20768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179512" y="4183085"/>
            <a:ext cx="3727721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2043335" y="4183087"/>
            <a:ext cx="1863897" cy="2076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1,500</a:t>
            </a:r>
          </a:p>
          <a:p>
            <a:pPr algn="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600</a:t>
            </a:r>
          </a:p>
          <a:p>
            <a:pPr algn="r">
              <a:spcAft>
                <a:spcPts val="1200"/>
              </a:spcAft>
            </a:pP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1,200</a:t>
            </a:r>
          </a:p>
          <a:p>
            <a:pPr algn="r">
              <a:spcAft>
                <a:spcPts val="1200"/>
              </a:spcAft>
            </a:pPr>
            <a:r>
              <a:rPr kumimoji="1" lang="en-US" altLang="ja-JP" dirty="0">
                <a:solidFill>
                  <a:schemeClr val="bg1"/>
                </a:solidFill>
                <a:latin typeface="+mn-ea"/>
              </a:rPr>
              <a:t>6,300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79512" y="4183087"/>
            <a:ext cx="1800200" cy="2076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2,400</a:t>
            </a:r>
          </a:p>
          <a:p>
            <a:pPr algn="r">
              <a:spcAft>
                <a:spcPts val="1200"/>
              </a:spcAft>
            </a:pP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10,000</a:t>
            </a:r>
          </a:p>
          <a:p>
            <a:pPr algn="r">
              <a:spcAft>
                <a:spcPts val="1200"/>
              </a:spcAft>
            </a:pPr>
            <a:endParaRPr kumimoji="1" lang="en-US" altLang="ja-JP" dirty="0">
              <a:solidFill>
                <a:schemeClr val="bg1"/>
              </a:solidFill>
              <a:latin typeface="+mn-ea"/>
            </a:endParaRPr>
          </a:p>
          <a:p>
            <a:pPr algn="r">
              <a:spcAft>
                <a:spcPts val="1200"/>
              </a:spcAft>
            </a:pP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667092" y="3667695"/>
            <a:ext cx="2752634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現　　金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下矢印 27"/>
          <p:cNvSpPr/>
          <p:nvPr/>
        </p:nvSpPr>
        <p:spPr>
          <a:xfrm rot="16200000">
            <a:off x="4677288" y="4958178"/>
            <a:ext cx="414838" cy="526714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9" name="直線コネクタ 28"/>
          <p:cNvCxnSpPr>
            <a:stCxn id="31" idx="2"/>
          </p:cNvCxnSpPr>
          <p:nvPr/>
        </p:nvCxnSpPr>
        <p:spPr>
          <a:xfrm>
            <a:off x="7413336" y="4171750"/>
            <a:ext cx="6032" cy="20882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5804527" y="4169393"/>
            <a:ext cx="3217618" cy="23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/>
          <p:cNvSpPr/>
          <p:nvPr/>
        </p:nvSpPr>
        <p:spPr>
          <a:xfrm>
            <a:off x="5804527" y="3656359"/>
            <a:ext cx="321761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現　　金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32" name="直線コネクタ 31"/>
          <p:cNvCxnSpPr/>
          <p:nvPr/>
        </p:nvCxnSpPr>
        <p:spPr>
          <a:xfrm>
            <a:off x="5804527" y="4169393"/>
            <a:ext cx="0" cy="2090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H="1">
            <a:off x="5804528" y="6255815"/>
            <a:ext cx="16118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 flipH="1">
            <a:off x="7413336" y="5428954"/>
            <a:ext cx="1623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/>
        </p:nvSpPr>
        <p:spPr>
          <a:xfrm>
            <a:off x="5804528" y="4183087"/>
            <a:ext cx="1608808" cy="2063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12,400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9026971" y="4183087"/>
            <a:ext cx="4762" cy="1245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正方形/長方形 36"/>
          <p:cNvSpPr/>
          <p:nvPr/>
        </p:nvSpPr>
        <p:spPr>
          <a:xfrm>
            <a:off x="7413336" y="4169393"/>
            <a:ext cx="1608809" cy="125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9,600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左中かっこ 37"/>
          <p:cNvSpPr/>
          <p:nvPr/>
        </p:nvSpPr>
        <p:spPr>
          <a:xfrm rot="10800000">
            <a:off x="7524329" y="5520854"/>
            <a:ext cx="282464" cy="648072"/>
          </a:xfrm>
          <a:prstGeom prst="lef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7884368" y="5520854"/>
            <a:ext cx="1152128" cy="739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借方残高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2,800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円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左中かっこ 43"/>
          <p:cNvSpPr/>
          <p:nvPr/>
        </p:nvSpPr>
        <p:spPr>
          <a:xfrm rot="16200000">
            <a:off x="2882596" y="5645130"/>
            <a:ext cx="282464" cy="1656184"/>
          </a:xfrm>
          <a:prstGeom prst="leftBrace">
            <a:avLst>
              <a:gd name="adj1" fmla="val 40414"/>
              <a:gd name="adj2" fmla="val 5000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5" name="左中かっこ 44"/>
          <p:cNvSpPr/>
          <p:nvPr/>
        </p:nvSpPr>
        <p:spPr>
          <a:xfrm rot="16200000">
            <a:off x="979574" y="5645126"/>
            <a:ext cx="282464" cy="1656191"/>
          </a:xfrm>
          <a:prstGeom prst="leftBrace">
            <a:avLst>
              <a:gd name="adj1" fmla="val 40414"/>
              <a:gd name="adj2" fmla="val 5000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2051727" y="6620022"/>
            <a:ext cx="185550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減ったら貸方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93053" y="6620022"/>
            <a:ext cx="1855505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増えたら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貸方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4075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611560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簿記上の取引が発生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58244" y="-1611560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12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日に銀行から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30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万円を借りた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588" y="-342800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取引を二面的に捉える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058244" y="-342800"/>
            <a:ext cx="2987824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現金が</a:t>
            </a:r>
            <a:r>
              <a:rPr kumimoji="1" lang="en-US" altLang="ja-JP" dirty="0" smtClean="0">
                <a:solidFill>
                  <a:srgbClr val="FF0000"/>
                </a:solidFill>
                <a:latin typeface="+mn-ea"/>
              </a:rPr>
              <a:t>30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万円増えた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262092" y="-331179"/>
            <a:ext cx="2990428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rgbClr val="FF0000"/>
                </a:solidFill>
                <a:latin typeface="+mn-ea"/>
              </a:rPr>
              <a:t>借金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が</a:t>
            </a:r>
            <a:r>
              <a:rPr kumimoji="1" lang="en-US" altLang="ja-JP" dirty="0" smtClean="0">
                <a:solidFill>
                  <a:srgbClr val="FF0000"/>
                </a:solidFill>
                <a:latin typeface="+mn-ea"/>
              </a:rPr>
              <a:t>30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万円増えた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4196403" y="32432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7630244" y="32432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4196403" y="-99087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7630244" y="-99087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588" y="972394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③　会計帳簿への記入準備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058244" y="972394"/>
            <a:ext cx="2987824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の分類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資産の増加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現金勘定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借方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262092" y="972394"/>
            <a:ext cx="2988840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五要素の分類：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負債の増加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借入金勘定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貸方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0" y="3750321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④　③を一行で表す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4192910" y="3112690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下矢印 24"/>
          <p:cNvSpPr/>
          <p:nvPr/>
        </p:nvSpPr>
        <p:spPr>
          <a:xfrm>
            <a:off x="7626751" y="3112690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056656" y="3772148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dirty="0" smtClean="0">
                <a:solidFill>
                  <a:srgbClr val="FF0000"/>
                </a:solidFill>
                <a:latin typeface="+mn-ea"/>
              </a:rPr>
              <a:t>12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日  （借方）  現　金　</a:t>
            </a:r>
            <a:r>
              <a:rPr lang="en-US" altLang="ja-JP" dirty="0" smtClean="0">
                <a:solidFill>
                  <a:srgbClr val="FF0000"/>
                </a:solidFill>
                <a:latin typeface="+mn-ea"/>
              </a:rPr>
              <a:t>300,000 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（貸方）  借入金　</a:t>
            </a:r>
            <a:r>
              <a:rPr lang="en-US" altLang="ja-JP" dirty="0" smtClean="0">
                <a:solidFill>
                  <a:srgbClr val="FF0000"/>
                </a:solidFill>
                <a:latin typeface="+mn-ea"/>
              </a:rPr>
              <a:t>300,000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588" y="5433889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⑤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勘定への記入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8" name="下矢印 27"/>
          <p:cNvSpPr/>
          <p:nvPr/>
        </p:nvSpPr>
        <p:spPr>
          <a:xfrm>
            <a:off x="4192910" y="4418582"/>
            <a:ext cx="414838" cy="2046089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-2604" y="4293096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仕　訳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-2604" y="5949280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転　記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-20736" y="1505992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→　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頭の中で！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4076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611560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簿記上の取引が発生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58244" y="-1611560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12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日に銀行から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30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万円を借りた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588" y="-342800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取引を二面的に捉える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058244" y="-342800"/>
            <a:ext cx="2987824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現金が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30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万円増えた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262092" y="-331179"/>
            <a:ext cx="2990428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  <a:latin typeface="+mn-ea"/>
              </a:rPr>
              <a:t>借金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が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30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万円増えた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4196403" y="32432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7630244" y="32432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4196403" y="-99087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7630244" y="-990872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588" y="972394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③　会計帳簿への記入準備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058244" y="972394"/>
            <a:ext cx="2987824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の分類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資産の増加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現金勘定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借方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262092" y="972394"/>
            <a:ext cx="2988840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五要素の分類：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負債の増加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借入金勘定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貸方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0" y="3750321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④　③を一行で表す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4192910" y="3112690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下矢印 24"/>
          <p:cNvSpPr/>
          <p:nvPr/>
        </p:nvSpPr>
        <p:spPr>
          <a:xfrm>
            <a:off x="7626751" y="3112690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056656" y="3772148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12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日  （借方）  現　金　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300,000 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（貸方）  借入金　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300,000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588" y="5433889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⑤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勘定への記入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8" name="下矢印 27"/>
          <p:cNvSpPr/>
          <p:nvPr/>
        </p:nvSpPr>
        <p:spPr>
          <a:xfrm>
            <a:off x="4192910" y="4418582"/>
            <a:ext cx="414838" cy="2046089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-2604" y="4293096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仕　訳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-2604" y="5949280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『 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転　記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』</a:t>
            </a:r>
            <a:endParaRPr kumimoji="1" lang="ja-JP" altLang="en-US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-20736" y="1505992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→　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頭の中で！</a:t>
            </a:r>
            <a:endParaRPr kumimoji="1" lang="ja-JP" altLang="en-US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5935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72008" y="-182735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簿記上の取引が発生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986236" y="-182735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15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日に商品を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万円購入し、代金は現金で支払った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-70420" y="1086025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取引を二面的に捉える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6236" y="1086025"/>
            <a:ext cx="2987824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商品を</a:t>
            </a: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20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万円購入した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190084" y="1097646"/>
            <a:ext cx="2990428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現金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が</a:t>
            </a:r>
            <a:r>
              <a:rPr lang="en-US" altLang="ja-JP" dirty="0">
                <a:solidFill>
                  <a:schemeClr val="tx1"/>
                </a:solidFill>
                <a:latin typeface="+mn-ea"/>
              </a:rPr>
              <a:t>2</a:t>
            </a: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0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万円減った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4124395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7558236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4124395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7558236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-70420" y="2401219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③　会計帳簿への記入準備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986236" y="2401219"/>
            <a:ext cx="2987824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の分類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lang="ja-JP" altLang="en-US" dirty="0">
                <a:solidFill>
                  <a:srgbClr val="FF0000"/>
                </a:solidFill>
                <a:latin typeface="+mn-ea"/>
              </a:rPr>
              <a:t>費用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の増加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仕入勘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借方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190084" y="2401219"/>
            <a:ext cx="2988840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五要素の分類：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資産の減少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現金勘定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貸方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-72008" y="5179146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④　仕　訳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4120902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下矢印 24"/>
          <p:cNvSpPr/>
          <p:nvPr/>
        </p:nvSpPr>
        <p:spPr>
          <a:xfrm>
            <a:off x="7554743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984648" y="5200973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15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日  （借方）  仕　入　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200,000  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（貸方）  現　金　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200,000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-70420" y="6514009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⑤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転　記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9" name="下矢印 28"/>
          <p:cNvSpPr/>
          <p:nvPr/>
        </p:nvSpPr>
        <p:spPr>
          <a:xfrm>
            <a:off x="4124078" y="5865936"/>
            <a:ext cx="414838" cy="1163463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0" name="下矢印 29"/>
          <p:cNvSpPr/>
          <p:nvPr/>
        </p:nvSpPr>
        <p:spPr>
          <a:xfrm>
            <a:off x="7557919" y="5865937"/>
            <a:ext cx="414838" cy="1163462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0562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72008" y="-182735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簿記上の取引が発生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986236" y="-182735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15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日に商品を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万円購入し、代金は現金で支払った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-70420" y="1086025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取引を二面的に捉える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6236" y="1086025"/>
            <a:ext cx="2987824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商品を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20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万円購入した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190084" y="1097646"/>
            <a:ext cx="2990428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  <a:latin typeface="+mn-ea"/>
              </a:rPr>
              <a:t>現金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が</a:t>
            </a:r>
            <a:r>
              <a:rPr lang="en-US" altLang="ja-JP" dirty="0">
                <a:solidFill>
                  <a:schemeClr val="bg1"/>
                </a:solidFill>
                <a:latin typeface="+mn-ea"/>
              </a:rPr>
              <a:t>2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万円減った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4124395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7558236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4124395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7558236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-70420" y="2401219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③　会計帳簿への記入準備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986236" y="2401219"/>
            <a:ext cx="2987824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の分類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lang="ja-JP" altLang="en-US" dirty="0">
                <a:solidFill>
                  <a:schemeClr val="bg1"/>
                </a:solidFill>
                <a:latin typeface="+mn-ea"/>
              </a:rPr>
              <a:t>費用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の増加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仕入勘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定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借方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190084" y="2401219"/>
            <a:ext cx="2988840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五要素の分類：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資産の減少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現金勘定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貸方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-72008" y="5179146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④　仕　訳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4120902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下矢印 24"/>
          <p:cNvSpPr/>
          <p:nvPr/>
        </p:nvSpPr>
        <p:spPr>
          <a:xfrm>
            <a:off x="7554743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984648" y="5200973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15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日  （借方）  仕　入　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200,000 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（貸方）  現　金　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200,000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-70420" y="6514009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⑤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転　記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9" name="下矢印 28"/>
          <p:cNvSpPr/>
          <p:nvPr/>
        </p:nvSpPr>
        <p:spPr>
          <a:xfrm>
            <a:off x="4124078" y="5865936"/>
            <a:ext cx="414838" cy="1163463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0" name="下矢印 29"/>
          <p:cNvSpPr/>
          <p:nvPr/>
        </p:nvSpPr>
        <p:spPr>
          <a:xfrm>
            <a:off x="7557919" y="5865937"/>
            <a:ext cx="414838" cy="1163462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8005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72008" y="-182735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簿記上の取引が発生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986236" y="-182735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18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日に商品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50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万円を販売し、代金は現金で受け取った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-70420" y="1086025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取引を二面的に捉える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6236" y="1086025"/>
            <a:ext cx="2987824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現金が</a:t>
            </a: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50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万円増えた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190084" y="1097646"/>
            <a:ext cx="2990428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商品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5</a:t>
            </a:r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0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万円が売れた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4124395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7558236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4124395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7558236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-70420" y="2401219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③　会計帳簿への記入準備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986236" y="2401219"/>
            <a:ext cx="2987824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の分類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資産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の増加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現金勘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借方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190084" y="2401219"/>
            <a:ext cx="2988840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五要素の分類：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収益の増加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売上勘定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貸方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-72008" y="5179146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④　仕　訳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4120902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下矢印 24"/>
          <p:cNvSpPr/>
          <p:nvPr/>
        </p:nvSpPr>
        <p:spPr>
          <a:xfrm>
            <a:off x="7554743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984648" y="5200973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18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日  （借方）  現　金　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500,000  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（貸方）  売　上　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</a:rPr>
              <a:t>500,000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-70420" y="6514009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⑤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転　記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9" name="下矢印 28"/>
          <p:cNvSpPr/>
          <p:nvPr/>
        </p:nvSpPr>
        <p:spPr>
          <a:xfrm>
            <a:off x="4124078" y="5865936"/>
            <a:ext cx="414838" cy="1163463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0" name="下矢印 29"/>
          <p:cNvSpPr/>
          <p:nvPr/>
        </p:nvSpPr>
        <p:spPr>
          <a:xfrm>
            <a:off x="7557919" y="5865937"/>
            <a:ext cx="414838" cy="1163462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034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72008" y="-182735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簿記上の取引が発生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986236" y="-182735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18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日に商品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50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万円を販売し、代金は現金で受け取った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-70420" y="1086025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取引を二面的に捉える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6236" y="1086025"/>
            <a:ext cx="2987824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現金が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50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万円増えた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190084" y="1097646"/>
            <a:ext cx="2990428" cy="540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商品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5</a:t>
            </a:r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0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万円が売れた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4124395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7558236" y="1753147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4124395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下矢印 15"/>
          <p:cNvSpPr/>
          <p:nvPr/>
        </p:nvSpPr>
        <p:spPr>
          <a:xfrm>
            <a:off x="7558236" y="437953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-70420" y="2401219"/>
            <a:ext cx="2950740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③　会計帳簿への記入準備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986236" y="2401219"/>
            <a:ext cx="2987824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の分類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資産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の増加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現金勘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定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借方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190084" y="2401219"/>
            <a:ext cx="2988840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五要素の分類：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収益の増加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勘定科目：</a:t>
            </a:r>
            <a:r>
              <a:rPr kumimoji="1" lang="ja-JP" altLang="en-US" dirty="0" smtClean="0">
                <a:solidFill>
                  <a:schemeClr val="bg1"/>
                </a:solidFill>
                <a:latin typeface="+mn-ea"/>
              </a:rPr>
              <a:t>売上勘定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勘定記入の法則：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貸方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-72008" y="5179146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④　仕　訳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4120902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5" name="下矢印 24"/>
          <p:cNvSpPr/>
          <p:nvPr/>
        </p:nvSpPr>
        <p:spPr>
          <a:xfrm>
            <a:off x="7554743" y="4541515"/>
            <a:ext cx="414838" cy="53035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984648" y="5200973"/>
            <a:ext cx="6191672" cy="5153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  <a:latin typeface="+mn-ea"/>
              </a:rPr>
              <a:t>10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18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日  （借方）  現　金　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500,000  </a:t>
            </a:r>
            <a:r>
              <a:rPr lang="ja-JP" altLang="en-US" dirty="0" smtClean="0">
                <a:solidFill>
                  <a:schemeClr val="bg1"/>
                </a:solidFill>
                <a:latin typeface="+mn-ea"/>
              </a:rPr>
              <a:t>（貸方）  売　上　</a:t>
            </a:r>
            <a:r>
              <a:rPr lang="en-US" altLang="ja-JP" dirty="0" smtClean="0">
                <a:solidFill>
                  <a:schemeClr val="bg1"/>
                </a:solidFill>
                <a:latin typeface="+mn-ea"/>
              </a:rPr>
              <a:t>500,000</a:t>
            </a:r>
            <a:endParaRPr kumimoji="1" lang="en-US" altLang="ja-JP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-70420" y="6514009"/>
            <a:ext cx="2952328" cy="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⑤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転　記</a:t>
            </a:r>
            <a:endParaRPr kumimoji="1" lang="ja-JP" altLang="en-US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9" name="下矢印 28"/>
          <p:cNvSpPr/>
          <p:nvPr/>
        </p:nvSpPr>
        <p:spPr>
          <a:xfrm>
            <a:off x="4124078" y="5865936"/>
            <a:ext cx="414838" cy="1163463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0" name="下矢印 29"/>
          <p:cNvSpPr/>
          <p:nvPr/>
        </p:nvSpPr>
        <p:spPr>
          <a:xfrm>
            <a:off x="7557919" y="5865937"/>
            <a:ext cx="414838" cy="1163462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9715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正方形/長方形 75"/>
          <p:cNvSpPr/>
          <p:nvPr/>
        </p:nvSpPr>
        <p:spPr>
          <a:xfrm>
            <a:off x="3381772" y="253740"/>
            <a:ext cx="8967092" cy="66042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9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１ 決算予備手続 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― 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⑴　決算整理前合計（残高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試算表の作成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5000"/>
              </a:lnSpc>
            </a:pP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    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⑵　棚卸表の作成 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5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２ 決算本手続   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― 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⑴　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決算整理仕訳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＋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転記</a:t>
            </a:r>
            <a:endParaRPr lang="en-US" altLang="ja-JP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5000"/>
              </a:lnSpc>
            </a:pP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   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⑵　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決算振替仕訳 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＋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転記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5000"/>
              </a:lnSpc>
            </a:pP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     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①　収益と費用の勘定残高を損益勘定に振り替えるた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め　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5000"/>
              </a:lnSpc>
            </a:pP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     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②　損益勘定の残高を資本金勘定に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振り替える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5000"/>
              </a:lnSpc>
            </a:pP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　                   ⑶　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会計帳簿の締切</a:t>
            </a:r>
            <a:endParaRPr lang="en-US" altLang="ja-JP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5000"/>
              </a:lnSpc>
            </a:pPr>
            <a:r>
              <a:rPr lang="en-US" altLang="ja-JP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    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⑷　繰越試算表</a:t>
            </a: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の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作成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5000"/>
              </a:lnSpc>
            </a:pP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３ 決算報告手続  </a:t>
            </a:r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― 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財務諸表の作成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ts val="5000"/>
              </a:lnSpc>
            </a:pPr>
            <a:endParaRPr kumimoji="1" lang="en-US" altLang="ja-JP" sz="500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-4228804" y="-2817707"/>
            <a:ext cx="1131808" cy="7036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　首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7213780" y="-2820523"/>
            <a:ext cx="1131808" cy="7036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　末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-3660978" y="-1916327"/>
            <a:ext cx="11455901" cy="102484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3741224" y="-1428425"/>
            <a:ext cx="12014804" cy="75296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-4561116" y="-1431957"/>
            <a:ext cx="1327039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>
            <a:off x="-3660978" y="-1606453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7794924" y="-1619049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1700274" y="-2835696"/>
            <a:ext cx="1131808" cy="7036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　中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-5099156" y="253743"/>
            <a:ext cx="3262443" cy="26712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１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開始記入</a:t>
            </a:r>
            <a:endParaRPr lang="en-US" altLang="ja-JP" dirty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300000"/>
              </a:lnSpc>
            </a:pP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２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再振替仕訳</a:t>
            </a:r>
            <a:r>
              <a:rPr lang="ja-JP" altLang="en-US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＋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転記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1" name="下矢印 20"/>
          <p:cNvSpPr/>
          <p:nvPr/>
        </p:nvSpPr>
        <p:spPr>
          <a:xfrm>
            <a:off x="-3846175" y="-883032"/>
            <a:ext cx="384754" cy="57693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-4561116" y="9418"/>
            <a:ext cx="1807055" cy="4886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開始手続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6888956" y="0"/>
            <a:ext cx="1807055" cy="48864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決算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手続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-828600" y="244325"/>
            <a:ext cx="2880672" cy="16004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rgbClr val="FF0000"/>
                </a:solidFill>
                <a:latin typeface="+mn-ea"/>
              </a:rPr>
              <a:t>期中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仕訳</a:t>
            </a:r>
            <a:r>
              <a:rPr lang="ja-JP" altLang="en-US" dirty="0" smtClean="0">
                <a:solidFill>
                  <a:srgbClr val="FF000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＋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rgbClr val="FF0000"/>
                </a:solidFill>
                <a:latin typeface="+mn-ea"/>
              </a:rPr>
              <a:t>転記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-293472" y="9417"/>
            <a:ext cx="1807056" cy="4886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期中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手続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4" name="下矢印 63"/>
          <p:cNvSpPr/>
          <p:nvPr/>
        </p:nvSpPr>
        <p:spPr>
          <a:xfrm rot="2980970">
            <a:off x="1555690" y="-865198"/>
            <a:ext cx="384754" cy="57693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下矢印 76"/>
          <p:cNvSpPr/>
          <p:nvPr/>
        </p:nvSpPr>
        <p:spPr>
          <a:xfrm>
            <a:off x="7609036" y="-865199"/>
            <a:ext cx="384754" cy="57693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-4573016" y="1268760"/>
            <a:ext cx="0" cy="792088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 flipV="1">
            <a:off x="-2196752" y="1044574"/>
            <a:ext cx="1728192" cy="1232298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1748067" y="1044574"/>
            <a:ext cx="1959837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3923928" y="1300683"/>
            <a:ext cx="0" cy="904181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3923928" y="2651689"/>
            <a:ext cx="0" cy="3297591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 flipH="1">
            <a:off x="-5653136" y="6237312"/>
            <a:ext cx="9361041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flipV="1">
            <a:off x="-5653136" y="1044574"/>
            <a:ext cx="0" cy="5192738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>
            <a:off x="-5653136" y="1044574"/>
            <a:ext cx="936104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正方形/長方形 56"/>
          <p:cNvSpPr/>
          <p:nvPr/>
        </p:nvSpPr>
        <p:spPr>
          <a:xfrm>
            <a:off x="-3780928" y="3356992"/>
            <a:ext cx="6371143" cy="237626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>
                <a:solidFill>
                  <a:srgbClr val="FF0000"/>
                </a:solidFill>
                <a:latin typeface="+mn-ea"/>
              </a:rPr>
              <a:t>複式簿記の一巡</a:t>
            </a:r>
            <a:endParaRPr kumimoji="1" lang="en-US" altLang="ja-JP" sz="4800" dirty="0" smtClean="0">
              <a:solidFill>
                <a:srgbClr val="FF0000"/>
              </a:solidFill>
              <a:latin typeface="+mn-ea"/>
            </a:endParaRPr>
          </a:p>
          <a:p>
            <a:pPr algn="r"/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赤字は会計帳簿上の手続きです</a:t>
            </a:r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会計帳簿の締切と同時に開始記入が行われる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（厳密には「開始手続」は「決算手続」に含まれる）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467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438650" y="-971550"/>
            <a:ext cx="18021300" cy="880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39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8847591" y="3011954"/>
            <a:ext cx="3608114" cy="46655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</a:t>
            </a:r>
            <a:endParaRPr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１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決算整理仕訳</a:t>
            </a:r>
            <a:endParaRPr lang="en-US" altLang="ja-JP" dirty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300000"/>
              </a:lnSpc>
            </a:pPr>
            <a:r>
              <a:rPr lang="ja-JP" altLang="en-US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２ 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決算振替仕訳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＋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転記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>
              <a:solidFill>
                <a:schemeClr val="tx1"/>
              </a:solidFill>
              <a:latin typeface="+mn-ea"/>
            </a:endParaRPr>
          </a:p>
          <a:p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　　 ３　会計帳簿の締切り</a:t>
            </a:r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　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-1393373" y="-9395"/>
            <a:ext cx="1131808" cy="7036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　首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0049211" y="-12211"/>
            <a:ext cx="1131808" cy="7036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　末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-825547" y="891985"/>
            <a:ext cx="11455901" cy="102484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905793" y="1379887"/>
            <a:ext cx="12014804" cy="75296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-1725685" y="1376355"/>
            <a:ext cx="1327039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>
            <a:off x="-825547" y="1201859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10630355" y="1189263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4535705" y="-27384"/>
            <a:ext cx="1131808" cy="7036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　中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-2457665" y="3021373"/>
            <a:ext cx="3262443" cy="31752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１</a:t>
            </a:r>
            <a:r>
              <a:rPr lang="en-US" altLang="ja-JP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開始記入</a:t>
            </a:r>
            <a:endParaRPr lang="en-US" altLang="ja-JP" dirty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lang="en-US" altLang="ja-JP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300000"/>
              </a:lnSpc>
            </a:pP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２ 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再振替仕訳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＋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転記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  <a:p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下矢印 20"/>
          <p:cNvSpPr/>
          <p:nvPr/>
        </p:nvSpPr>
        <p:spPr>
          <a:xfrm>
            <a:off x="-1010744" y="1898133"/>
            <a:ext cx="384754" cy="57693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-1725685" y="2777048"/>
            <a:ext cx="1807055" cy="4886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開始手続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663015" y="3021373"/>
            <a:ext cx="2880672" cy="16004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期中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仕訳</a:t>
            </a:r>
            <a:r>
              <a:rPr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＋</a:t>
            </a:r>
            <a:r>
              <a:rPr kumimoji="1" lang="ja-JP" altLang="en-US" dirty="0" smtClean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転記</a:t>
            </a:r>
            <a:endParaRPr kumimoji="1" lang="en-US" altLang="ja-JP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4198143" y="2786465"/>
            <a:ext cx="1807056" cy="4886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期中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手続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7" name="下矢印 76"/>
          <p:cNvSpPr/>
          <p:nvPr/>
        </p:nvSpPr>
        <p:spPr>
          <a:xfrm>
            <a:off x="10444467" y="1915966"/>
            <a:ext cx="384754" cy="57693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-1933417" y="4124359"/>
            <a:ext cx="0" cy="9201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 flipV="1">
            <a:off x="494663" y="3821622"/>
            <a:ext cx="3384376" cy="1438904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6183295" y="3821622"/>
            <a:ext cx="2952328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9395080" y="4176557"/>
            <a:ext cx="0" cy="777311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 flipH="1">
            <a:off x="-2817705" y="7432873"/>
            <a:ext cx="12212785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flipV="1">
            <a:off x="-2817705" y="3812204"/>
            <a:ext cx="1" cy="360462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>
            <a:off x="-2817705" y="3812204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正方形/長方形 56"/>
          <p:cNvSpPr/>
          <p:nvPr/>
        </p:nvSpPr>
        <p:spPr>
          <a:xfrm>
            <a:off x="2366871" y="5260526"/>
            <a:ext cx="4644868" cy="146556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>
                <a:solidFill>
                  <a:srgbClr val="FF0000"/>
                </a:solidFill>
                <a:latin typeface="+mn-ea"/>
              </a:rPr>
              <a:t>複式簿記の一巡</a:t>
            </a:r>
            <a:endParaRPr kumimoji="1" lang="en-US" altLang="ja-JP" dirty="0" smtClean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9724387" y="2767630"/>
            <a:ext cx="1807055" cy="48864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決算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</a:rPr>
              <a:t>手続</a:t>
            </a:r>
            <a:endParaRPr kumimoji="1" lang="en-US" altLang="ja-JP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0" name="下矢印 49"/>
          <p:cNvSpPr/>
          <p:nvPr/>
        </p:nvSpPr>
        <p:spPr>
          <a:xfrm>
            <a:off x="4887151" y="1889685"/>
            <a:ext cx="384754" cy="57693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/>
          <p:cNvCxnSpPr/>
          <p:nvPr/>
        </p:nvCxnSpPr>
        <p:spPr>
          <a:xfrm>
            <a:off x="9393361" y="5589240"/>
            <a:ext cx="0" cy="777311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 flipH="1" flipV="1">
            <a:off x="9393362" y="6885384"/>
            <a:ext cx="1718" cy="53144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68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074988" y="-425450"/>
            <a:ext cx="15293976" cy="771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409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1287</Words>
  <Application>Microsoft Office PowerPoint</Application>
  <PresentationFormat>画面に合わせる (4:3)</PresentationFormat>
  <Paragraphs>490</Paragraphs>
  <Slides>30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1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東京CPA会計学院 熊本校</dc:creator>
  <cp:lastModifiedBy>東京CPA会計学院 熊本校</cp:lastModifiedBy>
  <cp:revision>39</cp:revision>
  <dcterms:created xsi:type="dcterms:W3CDTF">2018-02-19T03:12:46Z</dcterms:created>
  <dcterms:modified xsi:type="dcterms:W3CDTF">2018-02-22T08:43:59Z</dcterms:modified>
</cp:coreProperties>
</file>